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363" r:id="rId2"/>
    <p:sldId id="256" r:id="rId3"/>
    <p:sldId id="258" r:id="rId4"/>
    <p:sldId id="259" r:id="rId5"/>
    <p:sldId id="366" r:id="rId6"/>
    <p:sldId id="308" r:id="rId7"/>
    <p:sldId id="368" r:id="rId8"/>
    <p:sldId id="373" r:id="rId9"/>
    <p:sldId id="370" r:id="rId10"/>
    <p:sldId id="367" r:id="rId11"/>
    <p:sldId id="369" r:id="rId12"/>
    <p:sldId id="374" r:id="rId13"/>
    <p:sldId id="371" r:id="rId14"/>
    <p:sldId id="298" r:id="rId15"/>
    <p:sldId id="372" r:id="rId16"/>
    <p:sldId id="299" r:id="rId17"/>
    <p:sldId id="329" r:id="rId18"/>
    <p:sldId id="301" r:id="rId19"/>
    <p:sldId id="330" r:id="rId20"/>
    <p:sldId id="279" r:id="rId21"/>
  </p:sldIdLst>
  <p:sldSz cx="9144000" cy="5143500" type="screen16x9"/>
  <p:notesSz cx="6858000" cy="9144000"/>
  <p:embeddedFontLst>
    <p:embeddedFont>
      <p:font typeface="Exo 2" panose="020B0604020202020204" charset="0"/>
      <p:regular r:id="rId23"/>
      <p:bold r:id="rId24"/>
      <p:italic r:id="rId25"/>
      <p:boldItalic r:id="rId26"/>
    </p:embeddedFont>
    <p:embeddedFont>
      <p:font typeface="Fira Sans Extra Condensed Medium" panose="020B0604020202020204" charset="0"/>
      <p:regular r:id="rId27"/>
      <p:bold r:id="rId28"/>
      <p:italic r:id="rId29"/>
      <p:boldItalic r:id="rId30"/>
    </p:embeddedFont>
    <p:embeddedFont>
      <p:font typeface="Righteous" panose="02010506000000020000" pitchFamily="2" charset="0"/>
      <p:regular r:id="rId31"/>
    </p:embeddedFont>
    <p:embeddedFont>
      <p:font typeface="Roboto Condensed Light" panose="02000000000000000000" pitchFamily="2" charset="0"/>
      <p:regular r:id="rId32"/>
      <p: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D2C179-A913-431D-BA5D-0E76FE088AFD}">
  <a:tblStyle styleId="{00D2C179-A913-431D-BA5D-0E76FE088A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34" autoAdjust="0"/>
  </p:normalViewPr>
  <p:slideViewPr>
    <p:cSldViewPr snapToGrid="0">
      <p:cViewPr>
        <p:scale>
          <a:sx n="75" d="100"/>
          <a:sy n="75" d="100"/>
        </p:scale>
        <p:origin x="510"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370743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55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36610-68ED-6063-5115-8500F3FFDB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EEA96-2D4D-3A76-33C2-DC99F94B7F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D03C5-BE32-D42A-1A6A-C40783F78E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292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C4F80-44F3-D65D-B625-A25DE943A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A2B8-1CDB-C002-F003-391D54B0789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C05246-A2DB-B7AF-EC5E-05088A9851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4019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C54BB-D78B-0122-49B7-3A7B84581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096E1-CF1E-86E6-DCB1-432DDEB1292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29C5EA3-45AE-B84D-814E-9ACAE48C80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5299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62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745F7-F15E-BD63-6222-3202ED1FE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CF01C-52FC-C0C7-3639-A9909ADDE5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57FA90-F47E-9614-B63B-2F62E66EBB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9959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102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910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00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692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233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037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5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F41E9-5162-B840-42A8-A9EAC533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45DD0-F755-D85D-A532-ACAF472B92A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5FFE76-2782-2F69-8ACB-524E343899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53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747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4E966-B5BE-1E3E-3710-6A49EBC34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3FB9B-B349-86E5-B530-00454D05C93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84FD84-B72E-F883-C4F5-98022E01C5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567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0697-5067-2A65-0D9B-694EB4A5B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365A2-087D-C0A0-908B-F0E9CC66C93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AE7C1D-E4F6-9D7B-BC2F-3CEBC261C4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793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8A96B-C56B-1C5E-7493-1B9F4DFB6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39E0C-CA63-1F8B-6DCE-1F5A61C0726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FD16A5-75FB-6C84-3809-34A18A6481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103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28A81-90F1-B2FE-78F1-8EDE7E1EC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D8548-E6BF-E243-BB43-E6CFE54F06D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609C14E-5253-ED95-5F00-AF4C36ED3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2008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69"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sirius.digikala.com/v1/categories/12/" TargetMode="External"/><Relationship Id="rId3" Type="http://schemas.openxmlformats.org/officeDocument/2006/relationships/image" Target="../media/image30.png"/><Relationship Id="rId7" Type="http://schemas.openxmlformats.org/officeDocument/2006/relationships/hyperlink" Target="https://sirius.digikala.com/v1/categorie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sirius.digikala.com/v1/search/?q=intel&amp;page=2" TargetMode="External"/><Relationship Id="rId5" Type="http://schemas.openxmlformats.org/officeDocument/2006/relationships/hyperlink" Target="https://sirius.digikala.com/v1/brand/29/?page=3" TargetMode="External"/><Relationship Id="rId4" Type="http://schemas.openxmlformats.org/officeDocument/2006/relationships/hyperlink" Target="https://sirius.digikala.com/v1/product/136237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FA72E-E1E2-C2A8-23DC-7E29991DE30F}"/>
              </a:ext>
            </a:extLst>
          </p:cNvPr>
          <p:cNvPicPr>
            <a:picLocks noChangeAspect="1"/>
          </p:cNvPicPr>
          <p:nvPr/>
        </p:nvPicPr>
        <p:blipFill>
          <a:blip r:embed="rId2"/>
          <a:stretch>
            <a:fillRect/>
          </a:stretch>
        </p:blipFill>
        <p:spPr>
          <a:xfrm>
            <a:off x="2747340" y="0"/>
            <a:ext cx="3649319" cy="5167177"/>
          </a:xfrm>
          <a:prstGeom prst="rect">
            <a:avLst/>
          </a:prstGeom>
        </p:spPr>
      </p:pic>
    </p:spTree>
    <p:extLst>
      <p:ext uri="{BB962C8B-B14F-4D97-AF65-F5344CB8AC3E}">
        <p14:creationId xmlns:p14="http://schemas.microsoft.com/office/powerpoint/2010/main" val="4088467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3DEC53D-6D3E-F889-EA44-84BE61093A10}"/>
            </a:ext>
          </a:extLst>
        </p:cNvPr>
        <p:cNvGrpSpPr/>
        <p:nvPr/>
      </p:nvGrpSpPr>
      <p:grpSpPr>
        <a:xfrm>
          <a:off x="0" y="0"/>
          <a:ext cx="0" cy="0"/>
          <a:chOff x="0" y="0"/>
          <a:chExt cx="0" cy="0"/>
        </a:xfrm>
      </p:grpSpPr>
      <p:sp>
        <p:nvSpPr>
          <p:cNvPr id="8" name="Google Shape;260;p37">
            <a:extLst>
              <a:ext uri="{FF2B5EF4-FFF2-40B4-BE49-F238E27FC236}">
                <a16:creationId xmlns:a16="http://schemas.microsoft.com/office/drawing/2014/main" id="{EF7C6991-5C9D-D4E7-E164-8033500295BF}"/>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93CC4B25-2149-91B6-E4DA-9F9DDBD883C2}"/>
              </a:ext>
            </a:extLst>
          </p:cNvPr>
          <p:cNvSpPr>
            <a:spLocks noGrp="1"/>
          </p:cNvSpPr>
          <p:nvPr>
            <p:ph type="ctrTitle"/>
          </p:nvPr>
        </p:nvSpPr>
        <p:spPr>
          <a:xfrm>
            <a:off x="3090786" y="140484"/>
            <a:ext cx="2962428"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روش‌های وب اسکرپینگ</a:t>
            </a:r>
            <a:endParaRPr lang="en-US" sz="2000" dirty="0">
              <a:solidFill>
                <a:schemeClr val="tx1"/>
              </a:solidFill>
              <a:cs typeface="+mn-cs"/>
            </a:endParaRPr>
          </a:p>
        </p:txBody>
      </p:sp>
      <p:sp>
        <p:nvSpPr>
          <p:cNvPr id="9" name="Title 4">
            <a:extLst>
              <a:ext uri="{FF2B5EF4-FFF2-40B4-BE49-F238E27FC236}">
                <a16:creationId xmlns:a16="http://schemas.microsoft.com/office/drawing/2014/main" id="{6B11665E-80F5-50C1-5C82-5E123821B744}"/>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sp>
        <p:nvSpPr>
          <p:cNvPr id="14" name="Google Shape;273;p38">
            <a:extLst>
              <a:ext uri="{FF2B5EF4-FFF2-40B4-BE49-F238E27FC236}">
                <a16:creationId xmlns:a16="http://schemas.microsoft.com/office/drawing/2014/main" id="{A09E24A5-A5D3-70CB-D4D7-C747D0489918}"/>
              </a:ext>
            </a:extLst>
          </p:cNvPr>
          <p:cNvSpPr txBox="1">
            <a:spLocks/>
          </p:cNvSpPr>
          <p:nvPr/>
        </p:nvSpPr>
        <p:spPr>
          <a:xfrm>
            <a:off x="6168172" y="3273692"/>
            <a:ext cx="2673600" cy="64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r>
              <a:rPr lang="fa-IR" b="1" dirty="0">
                <a:solidFill>
                  <a:schemeClr val="tx1">
                    <a:lumMod val="75000"/>
                  </a:schemeClr>
                </a:solidFill>
                <a:cs typeface="+mn-cs"/>
              </a:rPr>
              <a:t>شناسایی </a:t>
            </a:r>
            <a:r>
              <a:rPr lang="en-US" b="1" dirty="0">
                <a:solidFill>
                  <a:schemeClr val="tx1">
                    <a:lumMod val="75000"/>
                  </a:schemeClr>
                </a:solidFill>
                <a:cs typeface="+mn-cs"/>
              </a:rPr>
              <a:t>HTML </a:t>
            </a:r>
            <a:r>
              <a:rPr lang="fa-IR" b="1" dirty="0">
                <a:solidFill>
                  <a:schemeClr val="tx1">
                    <a:lumMod val="75000"/>
                  </a:schemeClr>
                </a:solidFill>
                <a:cs typeface="+mn-cs"/>
              </a:rPr>
              <a:t> منحصر به فرد یک سایت</a:t>
            </a:r>
          </a:p>
        </p:txBody>
      </p:sp>
      <p:cxnSp>
        <p:nvCxnSpPr>
          <p:cNvPr id="16" name="Google Shape;275;p38">
            <a:extLst>
              <a:ext uri="{FF2B5EF4-FFF2-40B4-BE49-F238E27FC236}">
                <a16:creationId xmlns:a16="http://schemas.microsoft.com/office/drawing/2014/main" id="{C70381C0-F4BF-D11E-CE46-E3BD354E44D6}"/>
              </a:ext>
            </a:extLst>
          </p:cNvPr>
          <p:cNvCxnSpPr>
            <a:cxnSpLocks/>
          </p:cNvCxnSpPr>
          <p:nvPr/>
        </p:nvCxnSpPr>
        <p:spPr>
          <a:xfrm>
            <a:off x="2982305" y="2194183"/>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76;p38">
            <a:extLst>
              <a:ext uri="{FF2B5EF4-FFF2-40B4-BE49-F238E27FC236}">
                <a16:creationId xmlns:a16="http://schemas.microsoft.com/office/drawing/2014/main" id="{7FA706C1-04D4-06E6-013E-6A03FE3FC285}"/>
              </a:ext>
            </a:extLst>
          </p:cNvPr>
          <p:cNvCxnSpPr>
            <a:cxnSpLocks/>
          </p:cNvCxnSpPr>
          <p:nvPr/>
        </p:nvCxnSpPr>
        <p:spPr>
          <a:xfrm>
            <a:off x="6004668" y="2194183"/>
            <a:ext cx="0" cy="1647600"/>
          </a:xfrm>
          <a:prstGeom prst="straightConnector1">
            <a:avLst/>
          </a:prstGeom>
          <a:noFill/>
          <a:ln w="9525" cap="flat" cmpd="sng">
            <a:solidFill>
              <a:schemeClr val="dk2"/>
            </a:solidFill>
            <a:prstDash val="solid"/>
            <a:round/>
            <a:headEnd type="none" w="med" len="med"/>
            <a:tailEnd type="none" w="med" len="med"/>
          </a:ln>
        </p:spPr>
      </p:cxnSp>
      <p:sp>
        <p:nvSpPr>
          <p:cNvPr id="69" name="Google Shape;273;p38">
            <a:extLst>
              <a:ext uri="{FF2B5EF4-FFF2-40B4-BE49-F238E27FC236}">
                <a16:creationId xmlns:a16="http://schemas.microsoft.com/office/drawing/2014/main" id="{8F6AFD5E-577A-C611-0AAB-F6A0370285FA}"/>
              </a:ext>
            </a:extLst>
          </p:cNvPr>
          <p:cNvSpPr txBox="1">
            <a:spLocks/>
          </p:cNvSpPr>
          <p:nvPr/>
        </p:nvSpPr>
        <p:spPr>
          <a:xfrm>
            <a:off x="3161726" y="3273692"/>
            <a:ext cx="2673600" cy="427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r>
              <a:rPr lang="fa-IR" b="1" dirty="0">
                <a:solidFill>
                  <a:schemeClr val="tx1">
                    <a:lumMod val="75000"/>
                  </a:schemeClr>
                </a:solidFill>
                <a:cs typeface="+mn-cs"/>
              </a:rPr>
              <a:t>استخراج و تبدیل محتوای غیرمتنی</a:t>
            </a:r>
          </a:p>
        </p:txBody>
      </p:sp>
      <p:sp>
        <p:nvSpPr>
          <p:cNvPr id="80" name="Google Shape;273;p38">
            <a:extLst>
              <a:ext uri="{FF2B5EF4-FFF2-40B4-BE49-F238E27FC236}">
                <a16:creationId xmlns:a16="http://schemas.microsoft.com/office/drawing/2014/main" id="{06C4C5DE-6D3F-BB56-EEAD-FEE679414B70}"/>
              </a:ext>
            </a:extLst>
          </p:cNvPr>
          <p:cNvSpPr txBox="1">
            <a:spLocks/>
          </p:cNvSpPr>
          <p:nvPr/>
        </p:nvSpPr>
        <p:spPr>
          <a:xfrm>
            <a:off x="145202" y="3273692"/>
            <a:ext cx="2673600" cy="427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r>
              <a:rPr lang="fa-IR" b="1" dirty="0">
                <a:solidFill>
                  <a:schemeClr val="tx1">
                    <a:lumMod val="75000"/>
                  </a:schemeClr>
                </a:solidFill>
                <a:cs typeface="+mn-cs"/>
              </a:rPr>
              <a:t>استخراج داده‌ها از طریق </a:t>
            </a:r>
            <a:r>
              <a:rPr lang="en-US" b="1" dirty="0">
                <a:solidFill>
                  <a:schemeClr val="tx1">
                    <a:lumMod val="75000"/>
                  </a:schemeClr>
                </a:solidFill>
                <a:cs typeface="+mn-cs"/>
              </a:rPr>
              <a:t>API </a:t>
            </a:r>
            <a:r>
              <a:rPr lang="fa-IR" b="1" dirty="0">
                <a:solidFill>
                  <a:schemeClr val="tx1">
                    <a:lumMod val="75000"/>
                  </a:schemeClr>
                </a:solidFill>
                <a:cs typeface="+mn-cs"/>
              </a:rPr>
              <a:t>ها</a:t>
            </a:r>
          </a:p>
        </p:txBody>
      </p:sp>
      <p:grpSp>
        <p:nvGrpSpPr>
          <p:cNvPr id="19" name="Group 18">
            <a:extLst>
              <a:ext uri="{FF2B5EF4-FFF2-40B4-BE49-F238E27FC236}">
                <a16:creationId xmlns:a16="http://schemas.microsoft.com/office/drawing/2014/main" id="{A69B0A99-8A2B-7452-9F7E-9EE906367476}"/>
              </a:ext>
            </a:extLst>
          </p:cNvPr>
          <p:cNvGrpSpPr/>
          <p:nvPr/>
        </p:nvGrpSpPr>
        <p:grpSpPr>
          <a:xfrm>
            <a:off x="7090058" y="2052084"/>
            <a:ext cx="1022105" cy="1022105"/>
            <a:chOff x="7090059" y="1398129"/>
            <a:chExt cx="644700" cy="644700"/>
          </a:xfrm>
        </p:grpSpPr>
        <p:sp>
          <p:nvSpPr>
            <p:cNvPr id="20" name="Google Shape;279;p38">
              <a:extLst>
                <a:ext uri="{FF2B5EF4-FFF2-40B4-BE49-F238E27FC236}">
                  <a16:creationId xmlns:a16="http://schemas.microsoft.com/office/drawing/2014/main" id="{0CBC5338-A9F3-DAD4-21E3-44C4F29247DD}"/>
                </a:ext>
              </a:extLst>
            </p:cNvPr>
            <p:cNvSpPr/>
            <p:nvPr/>
          </p:nvSpPr>
          <p:spPr>
            <a:xfrm>
              <a:off x="7090059" y="139812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2A89D91-DD67-A6B9-0359-BDA307FC7BDC}"/>
                </a:ext>
              </a:extLst>
            </p:cNvPr>
            <p:cNvPicPr>
              <a:picLocks noChangeAspect="1"/>
            </p:cNvPicPr>
            <p:nvPr/>
          </p:nvPicPr>
          <p:blipFill>
            <a:blip r:embed="rId4"/>
            <a:stretch>
              <a:fillRect/>
            </a:stretch>
          </p:blipFill>
          <p:spPr>
            <a:xfrm>
              <a:off x="7183809" y="1504087"/>
              <a:ext cx="457200" cy="457200"/>
            </a:xfrm>
            <a:prstGeom prst="rect">
              <a:avLst/>
            </a:prstGeom>
          </p:spPr>
        </p:pic>
      </p:grpSp>
      <p:grpSp>
        <p:nvGrpSpPr>
          <p:cNvPr id="18" name="Group 17">
            <a:extLst>
              <a:ext uri="{FF2B5EF4-FFF2-40B4-BE49-F238E27FC236}">
                <a16:creationId xmlns:a16="http://schemas.microsoft.com/office/drawing/2014/main" id="{7162DA1C-4C63-3DD9-2599-4E3EED1F5B7C}"/>
              </a:ext>
            </a:extLst>
          </p:cNvPr>
          <p:cNvGrpSpPr/>
          <p:nvPr/>
        </p:nvGrpSpPr>
        <p:grpSpPr>
          <a:xfrm>
            <a:off x="4003837" y="2052088"/>
            <a:ext cx="1022101" cy="1022101"/>
            <a:chOff x="4173959" y="3842698"/>
            <a:chExt cx="644700" cy="644700"/>
          </a:xfrm>
        </p:grpSpPr>
        <p:sp>
          <p:nvSpPr>
            <p:cNvPr id="71" name="Google Shape;279;p38">
              <a:extLst>
                <a:ext uri="{FF2B5EF4-FFF2-40B4-BE49-F238E27FC236}">
                  <a16:creationId xmlns:a16="http://schemas.microsoft.com/office/drawing/2014/main" id="{5802685A-BDA7-CF08-EC5F-CBBD1067E56F}"/>
                </a:ext>
              </a:extLst>
            </p:cNvPr>
            <p:cNvSpPr/>
            <p:nvPr/>
          </p:nvSpPr>
          <p:spPr>
            <a:xfrm>
              <a:off x="4173959" y="3842698"/>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E29C03E7-C70A-3CD2-BF7C-F899DC3ECE24}"/>
                </a:ext>
              </a:extLst>
            </p:cNvPr>
            <p:cNvPicPr>
              <a:picLocks noChangeAspect="1"/>
            </p:cNvPicPr>
            <p:nvPr/>
          </p:nvPicPr>
          <p:blipFill>
            <a:blip r:embed="rId5"/>
            <a:stretch>
              <a:fillRect/>
            </a:stretch>
          </p:blipFill>
          <p:spPr>
            <a:xfrm>
              <a:off x="4267709" y="3936448"/>
              <a:ext cx="457200" cy="457200"/>
            </a:xfrm>
            <a:prstGeom prst="rect">
              <a:avLst/>
            </a:prstGeom>
          </p:spPr>
        </p:pic>
      </p:grpSp>
      <p:grpSp>
        <p:nvGrpSpPr>
          <p:cNvPr id="21" name="Group 20">
            <a:extLst>
              <a:ext uri="{FF2B5EF4-FFF2-40B4-BE49-F238E27FC236}">
                <a16:creationId xmlns:a16="http://schemas.microsoft.com/office/drawing/2014/main" id="{999EA024-F566-D76A-68EE-E7A347C12BF6}"/>
              </a:ext>
            </a:extLst>
          </p:cNvPr>
          <p:cNvGrpSpPr/>
          <p:nvPr/>
        </p:nvGrpSpPr>
        <p:grpSpPr>
          <a:xfrm>
            <a:off x="1159651" y="2052084"/>
            <a:ext cx="1022105" cy="1022105"/>
            <a:chOff x="1159652" y="1398129"/>
            <a:chExt cx="644700" cy="644700"/>
          </a:xfrm>
        </p:grpSpPr>
        <p:sp>
          <p:nvSpPr>
            <p:cNvPr id="82" name="Google Shape;279;p38">
              <a:extLst>
                <a:ext uri="{FF2B5EF4-FFF2-40B4-BE49-F238E27FC236}">
                  <a16:creationId xmlns:a16="http://schemas.microsoft.com/office/drawing/2014/main" id="{E713941E-6D3A-BD03-E66C-8BDCA25EB503}"/>
                </a:ext>
              </a:extLst>
            </p:cNvPr>
            <p:cNvSpPr/>
            <p:nvPr/>
          </p:nvSpPr>
          <p:spPr>
            <a:xfrm>
              <a:off x="1159652" y="139812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5C5A594E-92F6-1681-D905-6D53990263DD}"/>
                </a:ext>
              </a:extLst>
            </p:cNvPr>
            <p:cNvSpPr txBox="1"/>
            <p:nvPr/>
          </p:nvSpPr>
          <p:spPr>
            <a:xfrm>
              <a:off x="1235924" y="1536053"/>
              <a:ext cx="526988" cy="368851"/>
            </a:xfrm>
            <a:prstGeom prst="rect">
              <a:avLst/>
            </a:prstGeom>
            <a:noFill/>
          </p:spPr>
          <p:txBody>
            <a:bodyPr wrap="none" rtlCol="1">
              <a:spAutoFit/>
            </a:bodyPr>
            <a:lstStyle/>
            <a:p>
              <a:pPr algn="ctr"/>
              <a:r>
                <a:rPr lang="en-US" sz="3200" dirty="0">
                  <a:solidFill>
                    <a:schemeClr val="bg1"/>
                  </a:solidFill>
                  <a:latin typeface="Righteous" panose="02010506000000020000" pitchFamily="2" charset="0"/>
                  <a:ea typeface="Segoe UI Black" panose="020B0A02040204020203" pitchFamily="34" charset="0"/>
                </a:rPr>
                <a:t>API</a:t>
              </a:r>
              <a:endParaRPr lang="fa-IR" sz="3200" dirty="0">
                <a:solidFill>
                  <a:schemeClr val="bg1"/>
                </a:solidFill>
                <a:latin typeface="Righteous" panose="02010506000000020000" pitchFamily="2" charset="0"/>
                <a:ea typeface="Segoe UI Black" panose="020B0A02040204020203" pitchFamily="34" charset="0"/>
              </a:endParaRPr>
            </a:p>
          </p:txBody>
        </p:sp>
      </p:grpSp>
    </p:spTree>
    <p:extLst>
      <p:ext uri="{BB962C8B-B14F-4D97-AF65-F5344CB8AC3E}">
        <p14:creationId xmlns:p14="http://schemas.microsoft.com/office/powerpoint/2010/main" val="412060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0B55230-60C6-9838-7C5F-0F5F92BF31A2}"/>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9FDAA7CE-6B8D-3432-204A-A2DABD26B7D9}"/>
              </a:ext>
            </a:extLst>
          </p:cNvPr>
          <p:cNvSpPr>
            <a:spLocks noGrp="1"/>
          </p:cNvSpPr>
          <p:nvPr>
            <p:ph type="subTitle" idx="1"/>
          </p:nvPr>
        </p:nvSpPr>
        <p:spPr>
          <a:xfrm>
            <a:off x="2225782" y="906566"/>
            <a:ext cx="5870254" cy="1602154"/>
          </a:xfrm>
        </p:spPr>
        <p:txBody>
          <a:bodyPr/>
          <a:lstStyle/>
          <a:p>
            <a:pPr marL="0" indent="0" algn="justLow" rtl="1">
              <a:lnSpc>
                <a:spcPct val="150000"/>
              </a:lnSpc>
            </a:pPr>
            <a:r>
              <a:rPr lang="en-US" sz="1400" b="1" dirty="0">
                <a:cs typeface="+mn-cs"/>
              </a:rPr>
              <a:t>API</a:t>
            </a:r>
            <a:r>
              <a:rPr lang="fa-IR" sz="1400" dirty="0">
                <a:cs typeface="+mn-cs"/>
              </a:rPr>
              <a:t> مخفف عبارت (</a:t>
            </a:r>
            <a:r>
              <a:rPr lang="en-US" sz="1400" b="1" dirty="0">
                <a:cs typeface="+mn-cs"/>
              </a:rPr>
              <a:t>A</a:t>
            </a:r>
            <a:r>
              <a:rPr lang="en-US" sz="1400" dirty="0">
                <a:cs typeface="+mn-cs"/>
              </a:rPr>
              <a:t>pplication </a:t>
            </a:r>
            <a:r>
              <a:rPr lang="en-US" sz="1400" b="1" dirty="0">
                <a:cs typeface="+mn-cs"/>
              </a:rPr>
              <a:t>P</a:t>
            </a:r>
            <a:r>
              <a:rPr lang="en-US" sz="1400" dirty="0">
                <a:cs typeface="+mn-cs"/>
              </a:rPr>
              <a:t>rogramming </a:t>
            </a:r>
            <a:r>
              <a:rPr lang="en-US" sz="1400" b="1" dirty="0">
                <a:cs typeface="+mn-cs"/>
              </a:rPr>
              <a:t>I</a:t>
            </a:r>
            <a:r>
              <a:rPr lang="en-US" sz="1400" dirty="0">
                <a:cs typeface="+mn-cs"/>
              </a:rPr>
              <a:t>nterface</a:t>
            </a:r>
            <a:r>
              <a:rPr lang="fa-IR" sz="1400" dirty="0">
                <a:cs typeface="+mn-cs"/>
              </a:rPr>
              <a:t>) به‌ معنای رابط برنامه‌نویسی کاربردی بوده که مانند پل ارتباطی بین دو نرم‌افزار عمل می‌کند و به برنامه‌نویسان این امکان را داده تا با استفاده از توابع و دستورات مشخص از قابلیت‌های یک سیستم یا برنامه استفاده کنند.</a:t>
            </a:r>
          </a:p>
        </p:txBody>
      </p:sp>
      <p:sp>
        <p:nvSpPr>
          <p:cNvPr id="8" name="Google Shape;260;p37">
            <a:extLst>
              <a:ext uri="{FF2B5EF4-FFF2-40B4-BE49-F238E27FC236}">
                <a16:creationId xmlns:a16="http://schemas.microsoft.com/office/drawing/2014/main" id="{5A74308B-1EC2-0B1D-1FEF-6F10279EFD09}"/>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8546D654-07C6-5BE0-465E-D73E120E657D}"/>
              </a:ext>
            </a:extLst>
          </p:cNvPr>
          <p:cNvSpPr>
            <a:spLocks noGrp="1"/>
          </p:cNvSpPr>
          <p:nvPr>
            <p:ph type="ctrTitle"/>
          </p:nvPr>
        </p:nvSpPr>
        <p:spPr>
          <a:xfrm>
            <a:off x="3403600" y="140484"/>
            <a:ext cx="2336800" cy="662274"/>
          </a:xfrm>
        </p:spPr>
        <p:txBody>
          <a:bodyPr anchor="ctr"/>
          <a:lstStyle/>
          <a:p>
            <a:pPr rtl="1"/>
            <a:r>
              <a:rPr lang="fa-IR" sz="2000" dirty="0">
                <a:solidFill>
                  <a:schemeClr val="tx1"/>
                </a:solidFill>
                <a:cs typeface="+mn-cs"/>
              </a:rPr>
              <a:t>تعریف </a:t>
            </a:r>
            <a:r>
              <a:rPr lang="en-US" sz="2000" dirty="0">
                <a:solidFill>
                  <a:schemeClr val="tx1"/>
                </a:solidFill>
                <a:cs typeface="+mn-cs"/>
              </a:rPr>
              <a:t>API</a:t>
            </a:r>
          </a:p>
        </p:txBody>
      </p:sp>
      <p:sp>
        <p:nvSpPr>
          <p:cNvPr id="9" name="Title 4">
            <a:extLst>
              <a:ext uri="{FF2B5EF4-FFF2-40B4-BE49-F238E27FC236}">
                <a16:creationId xmlns:a16="http://schemas.microsoft.com/office/drawing/2014/main" id="{6A97220F-506C-BE7D-4DE5-10EA955FD5ED}"/>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pic>
        <p:nvPicPr>
          <p:cNvPr id="7" name="Picture 6">
            <a:extLst>
              <a:ext uri="{FF2B5EF4-FFF2-40B4-BE49-F238E27FC236}">
                <a16:creationId xmlns:a16="http://schemas.microsoft.com/office/drawing/2014/main" id="{278379B8-2DE9-EC6F-B73E-93A58B23E26A}"/>
              </a:ext>
            </a:extLst>
          </p:cNvPr>
          <p:cNvPicPr>
            <a:picLocks noChangeAspect="1"/>
          </p:cNvPicPr>
          <p:nvPr/>
        </p:nvPicPr>
        <p:blipFill>
          <a:blip r:embed="rId4"/>
          <a:stretch>
            <a:fillRect/>
          </a:stretch>
        </p:blipFill>
        <p:spPr>
          <a:xfrm>
            <a:off x="1071559" y="2343680"/>
            <a:ext cx="7000882" cy="2578957"/>
          </a:xfrm>
          <a:prstGeom prst="rect">
            <a:avLst/>
          </a:prstGeom>
        </p:spPr>
      </p:pic>
      <p:pic>
        <p:nvPicPr>
          <p:cNvPr id="13" name="Picture 12">
            <a:extLst>
              <a:ext uri="{FF2B5EF4-FFF2-40B4-BE49-F238E27FC236}">
                <a16:creationId xmlns:a16="http://schemas.microsoft.com/office/drawing/2014/main" id="{9C616FF6-1974-EC7F-7EBB-614956D7B4C4}"/>
              </a:ext>
            </a:extLst>
          </p:cNvPr>
          <p:cNvPicPr>
            <a:picLocks noChangeAspect="1"/>
          </p:cNvPicPr>
          <p:nvPr/>
        </p:nvPicPr>
        <p:blipFill>
          <a:blip r:embed="rId5"/>
          <a:stretch>
            <a:fillRect/>
          </a:stretch>
        </p:blipFill>
        <p:spPr>
          <a:xfrm>
            <a:off x="787692" y="802758"/>
            <a:ext cx="1438090" cy="1438090"/>
          </a:xfrm>
          <a:prstGeom prst="rect">
            <a:avLst/>
          </a:prstGeom>
        </p:spPr>
      </p:pic>
    </p:spTree>
    <p:extLst>
      <p:ext uri="{BB962C8B-B14F-4D97-AF65-F5344CB8AC3E}">
        <p14:creationId xmlns:p14="http://schemas.microsoft.com/office/powerpoint/2010/main" val="323232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050D00A-037F-C551-9D67-8163F5AC5946}"/>
            </a:ext>
          </a:extLst>
        </p:cNvPr>
        <p:cNvGrpSpPr/>
        <p:nvPr/>
      </p:nvGrpSpPr>
      <p:grpSpPr>
        <a:xfrm>
          <a:off x="0" y="0"/>
          <a:ext cx="0" cy="0"/>
          <a:chOff x="0" y="0"/>
          <a:chExt cx="0" cy="0"/>
        </a:xfrm>
      </p:grpSpPr>
      <p:sp>
        <p:nvSpPr>
          <p:cNvPr id="8" name="Google Shape;260;p37">
            <a:extLst>
              <a:ext uri="{FF2B5EF4-FFF2-40B4-BE49-F238E27FC236}">
                <a16:creationId xmlns:a16="http://schemas.microsoft.com/office/drawing/2014/main" id="{C56C9E55-77FC-1AC6-5B09-2E3AE6CC1075}"/>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22753F82-09E9-93B5-885A-E2F3AE206C5F}"/>
              </a:ext>
            </a:extLst>
          </p:cNvPr>
          <p:cNvSpPr>
            <a:spLocks noGrp="1"/>
          </p:cNvSpPr>
          <p:nvPr>
            <p:ph type="ctrTitle"/>
          </p:nvPr>
        </p:nvSpPr>
        <p:spPr>
          <a:xfrm>
            <a:off x="2541181" y="140484"/>
            <a:ext cx="4061638"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مثالی از </a:t>
            </a:r>
            <a:r>
              <a:rPr lang="en-US" sz="2000" dirty="0">
                <a:solidFill>
                  <a:schemeClr val="tx1"/>
                </a:solidFill>
                <a:cs typeface="+mn-cs"/>
              </a:rPr>
              <a:t>API</a:t>
            </a:r>
          </a:p>
        </p:txBody>
      </p:sp>
      <p:sp>
        <p:nvSpPr>
          <p:cNvPr id="9" name="Title 4">
            <a:extLst>
              <a:ext uri="{FF2B5EF4-FFF2-40B4-BE49-F238E27FC236}">
                <a16:creationId xmlns:a16="http://schemas.microsoft.com/office/drawing/2014/main" id="{F43F255A-9481-E235-1188-E2C0E6933EA5}"/>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grpSp>
        <p:nvGrpSpPr>
          <p:cNvPr id="7" name="Group 6">
            <a:extLst>
              <a:ext uri="{FF2B5EF4-FFF2-40B4-BE49-F238E27FC236}">
                <a16:creationId xmlns:a16="http://schemas.microsoft.com/office/drawing/2014/main" id="{03953C33-9269-DC67-0A5C-38284BDC7ECE}"/>
              </a:ext>
            </a:extLst>
          </p:cNvPr>
          <p:cNvGrpSpPr/>
          <p:nvPr/>
        </p:nvGrpSpPr>
        <p:grpSpPr>
          <a:xfrm>
            <a:off x="165003" y="1276630"/>
            <a:ext cx="8813994" cy="2901670"/>
            <a:chOff x="215803" y="1276630"/>
            <a:chExt cx="8813994" cy="2901670"/>
          </a:xfrm>
        </p:grpSpPr>
        <p:pic>
          <p:nvPicPr>
            <p:cNvPr id="3" name="Picture 2">
              <a:extLst>
                <a:ext uri="{FF2B5EF4-FFF2-40B4-BE49-F238E27FC236}">
                  <a16:creationId xmlns:a16="http://schemas.microsoft.com/office/drawing/2014/main" id="{042615A8-DE33-5C6C-D1B8-B33664D116B1}"/>
                </a:ext>
              </a:extLst>
            </p:cNvPr>
            <p:cNvPicPr>
              <a:picLocks noChangeAspect="1"/>
            </p:cNvPicPr>
            <p:nvPr/>
          </p:nvPicPr>
          <p:blipFill>
            <a:blip r:embed="rId4"/>
            <a:stretch>
              <a:fillRect/>
            </a:stretch>
          </p:blipFill>
          <p:spPr>
            <a:xfrm>
              <a:off x="215803" y="1276630"/>
              <a:ext cx="4356197" cy="2901670"/>
            </a:xfrm>
            <a:prstGeom prst="rect">
              <a:avLst/>
            </a:prstGeom>
          </p:spPr>
        </p:pic>
        <p:pic>
          <p:nvPicPr>
            <p:cNvPr id="6" name="Picture 5">
              <a:extLst>
                <a:ext uri="{FF2B5EF4-FFF2-40B4-BE49-F238E27FC236}">
                  <a16:creationId xmlns:a16="http://schemas.microsoft.com/office/drawing/2014/main" id="{5BF7803B-C2A1-414A-3CBB-0F7D647AC357}"/>
                </a:ext>
              </a:extLst>
            </p:cNvPr>
            <p:cNvPicPr>
              <a:picLocks noChangeAspect="1"/>
            </p:cNvPicPr>
            <p:nvPr/>
          </p:nvPicPr>
          <p:blipFill>
            <a:blip r:embed="rId5"/>
            <a:stretch>
              <a:fillRect/>
            </a:stretch>
          </p:blipFill>
          <p:spPr>
            <a:xfrm>
              <a:off x="4673600" y="1276630"/>
              <a:ext cx="4356197" cy="2901670"/>
            </a:xfrm>
            <a:prstGeom prst="rect">
              <a:avLst/>
            </a:prstGeom>
          </p:spPr>
        </p:pic>
      </p:grpSp>
    </p:spTree>
    <p:extLst>
      <p:ext uri="{BB962C8B-B14F-4D97-AF65-F5344CB8AC3E}">
        <p14:creationId xmlns:p14="http://schemas.microsoft.com/office/powerpoint/2010/main" val="124995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A165F-3C81-CB81-B0D7-B61807C4B1EC}"/>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2B81256C-BB69-46F0-9675-1FDAFE0BC656}"/>
              </a:ext>
            </a:extLst>
          </p:cNvPr>
          <p:cNvSpPr>
            <a:spLocks noGrp="1"/>
          </p:cNvSpPr>
          <p:nvPr>
            <p:ph type="subTitle" idx="1"/>
          </p:nvPr>
        </p:nvSpPr>
        <p:spPr>
          <a:xfrm>
            <a:off x="1727200" y="1027977"/>
            <a:ext cx="6775324" cy="1247905"/>
          </a:xfrm>
        </p:spPr>
        <p:txBody>
          <a:bodyPr/>
          <a:lstStyle/>
          <a:p>
            <a:pPr marL="0" indent="0" algn="justLow" rtl="1">
              <a:lnSpc>
                <a:spcPct val="150000"/>
              </a:lnSpc>
            </a:pPr>
            <a:r>
              <a:rPr lang="fa-IR" sz="1500" dirty="0">
                <a:cs typeface="+mn-cs"/>
              </a:rPr>
              <a:t>در این پروژه ما یک </a:t>
            </a:r>
            <a:r>
              <a:rPr lang="en-US" sz="1500" dirty="0">
                <a:cs typeface="+mn-cs"/>
              </a:rPr>
              <a:t>Web Scraper</a:t>
            </a:r>
            <a:r>
              <a:rPr lang="fa-IR" sz="1500" dirty="0">
                <a:cs typeface="+mn-cs"/>
              </a:rPr>
              <a:t> ساده بر پایه </a:t>
            </a:r>
            <a:r>
              <a:rPr lang="en-US" sz="1500" dirty="0">
                <a:cs typeface="+mn-cs"/>
              </a:rPr>
              <a:t>PHP</a:t>
            </a:r>
            <a:r>
              <a:rPr lang="fa-IR" sz="1500" dirty="0">
                <a:cs typeface="+mn-cs"/>
              </a:rPr>
              <a:t> و با استفاده از </a:t>
            </a:r>
            <a:r>
              <a:rPr lang="en-US" sz="1500" dirty="0">
                <a:cs typeface="+mn-cs"/>
              </a:rPr>
              <a:t>API</a:t>
            </a:r>
            <a:r>
              <a:rPr lang="fa-IR" sz="1500" dirty="0">
                <a:cs typeface="+mn-cs"/>
              </a:rPr>
              <a:t> سایت دیجیکالا می‌سازیم تا اطلاعات موردنیاز محصولات مدنظر خود را دریافت نموده، در پایگاه داده ذخیره نماییم و نهایتا با ساخت اتوماتیک فایل اکسل و مشاهده خروجی به بررسی داده‌های خود بپردازیم.</a:t>
            </a:r>
            <a:endParaRPr lang="en-US" sz="1500" dirty="0">
              <a:cs typeface="+mn-cs"/>
            </a:endParaRPr>
          </a:p>
        </p:txBody>
      </p:sp>
      <p:sp>
        <p:nvSpPr>
          <p:cNvPr id="8" name="Google Shape;260;p37">
            <a:extLst>
              <a:ext uri="{FF2B5EF4-FFF2-40B4-BE49-F238E27FC236}">
                <a16:creationId xmlns:a16="http://schemas.microsoft.com/office/drawing/2014/main" id="{AECB5CAF-7B55-A9C8-DD9F-B4C14B5A1B05}"/>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57DB76ED-C976-2A21-EC82-33B1C172E24E}"/>
              </a:ext>
            </a:extLst>
          </p:cNvPr>
          <p:cNvSpPr>
            <a:spLocks noGrp="1"/>
          </p:cNvSpPr>
          <p:nvPr>
            <p:ph type="ctrTitle"/>
          </p:nvPr>
        </p:nvSpPr>
        <p:spPr>
          <a:xfrm>
            <a:off x="3403600" y="140484"/>
            <a:ext cx="2336800"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مراحل انجام پروژه</a:t>
            </a:r>
            <a:endParaRPr lang="en-US" sz="2000" dirty="0">
              <a:solidFill>
                <a:schemeClr val="tx1"/>
              </a:solidFill>
              <a:cs typeface="+mn-cs"/>
            </a:endParaRPr>
          </a:p>
        </p:txBody>
      </p:sp>
      <p:sp>
        <p:nvSpPr>
          <p:cNvPr id="9" name="Title 4">
            <a:extLst>
              <a:ext uri="{FF2B5EF4-FFF2-40B4-BE49-F238E27FC236}">
                <a16:creationId xmlns:a16="http://schemas.microsoft.com/office/drawing/2014/main" id="{927ED8C8-5BD1-4EAD-7A54-A3953DAD0C58}"/>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grpSp>
        <p:nvGrpSpPr>
          <p:cNvPr id="58" name="Group 57">
            <a:extLst>
              <a:ext uri="{FF2B5EF4-FFF2-40B4-BE49-F238E27FC236}">
                <a16:creationId xmlns:a16="http://schemas.microsoft.com/office/drawing/2014/main" id="{B2CC11F7-BB65-18EC-2A99-CE9165F730D2}"/>
              </a:ext>
            </a:extLst>
          </p:cNvPr>
          <p:cNvGrpSpPr/>
          <p:nvPr/>
        </p:nvGrpSpPr>
        <p:grpSpPr>
          <a:xfrm>
            <a:off x="99064" y="2281370"/>
            <a:ext cx="8945872" cy="2148840"/>
            <a:chOff x="99064" y="2408370"/>
            <a:chExt cx="8945872" cy="2148840"/>
          </a:xfrm>
        </p:grpSpPr>
        <p:sp>
          <p:nvSpPr>
            <p:cNvPr id="26" name="Google Shape;456;p47">
              <a:extLst>
                <a:ext uri="{FF2B5EF4-FFF2-40B4-BE49-F238E27FC236}">
                  <a16:creationId xmlns:a16="http://schemas.microsoft.com/office/drawing/2014/main" id="{AED9185F-59A2-F046-8D14-AA4B9EEE2347}"/>
                </a:ext>
              </a:extLst>
            </p:cNvPr>
            <p:cNvSpPr/>
            <p:nvPr/>
          </p:nvSpPr>
          <p:spPr>
            <a:xfrm>
              <a:off x="7017852" y="3735322"/>
              <a:ext cx="2027084" cy="724302"/>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algn="ctr" rtl="1"/>
              <a:r>
                <a:rPr lang="fa-IR" sz="1600" dirty="0">
                  <a:solidFill>
                    <a:srgbClr val="FFFFFF"/>
                  </a:solidFill>
                  <a:latin typeface="Exo 2"/>
                  <a:ea typeface="Exo 2"/>
                  <a:cs typeface="+mn-cs"/>
                  <a:sym typeface="Exo 2"/>
                </a:rPr>
                <a:t>بررسی </a:t>
              </a:r>
              <a:r>
                <a:rPr lang="en-US" sz="1600" dirty="0">
                  <a:solidFill>
                    <a:srgbClr val="FFFFFF"/>
                  </a:solidFill>
                  <a:latin typeface="Exo 2"/>
                  <a:ea typeface="Exo 2"/>
                  <a:cs typeface="+mn-cs"/>
                  <a:sym typeface="Exo 2"/>
                </a:rPr>
                <a:t>URL</a:t>
              </a:r>
              <a:r>
                <a:rPr lang="fa-IR" sz="1600" dirty="0">
                  <a:solidFill>
                    <a:srgbClr val="FFFFFF"/>
                  </a:solidFill>
                  <a:latin typeface="Exo 2"/>
                  <a:ea typeface="Exo 2"/>
                  <a:cs typeface="+mn-cs"/>
                  <a:sym typeface="Exo 2"/>
                </a:rPr>
                <a:t>های</a:t>
              </a:r>
            </a:p>
            <a:p>
              <a:pPr algn="ctr" rtl="1"/>
              <a:r>
                <a:rPr lang="en-US" sz="1600" dirty="0">
                  <a:solidFill>
                    <a:srgbClr val="FFFFFF"/>
                  </a:solidFill>
                  <a:latin typeface="Exo 2"/>
                  <a:ea typeface="Exo 2"/>
                  <a:cs typeface="+mn-cs"/>
                  <a:sym typeface="Exo 2"/>
                </a:rPr>
                <a:t>API</a:t>
              </a:r>
              <a:r>
                <a:rPr lang="fa-IR" sz="1600" dirty="0">
                  <a:solidFill>
                    <a:srgbClr val="FFFFFF"/>
                  </a:solidFill>
                  <a:latin typeface="Exo 2"/>
                  <a:ea typeface="Exo 2"/>
                  <a:cs typeface="+mn-cs"/>
                  <a:sym typeface="Exo 2"/>
                </a:rPr>
                <a:t> دیجیکالا</a:t>
              </a:r>
            </a:p>
          </p:txBody>
        </p:sp>
        <p:cxnSp>
          <p:nvCxnSpPr>
            <p:cNvPr id="20" name="Connector: Elbow 19">
              <a:extLst>
                <a:ext uri="{FF2B5EF4-FFF2-40B4-BE49-F238E27FC236}">
                  <a16:creationId xmlns:a16="http://schemas.microsoft.com/office/drawing/2014/main" id="{FFF8A568-7F51-3EFE-4A01-82D24C8F0A28}"/>
                </a:ext>
              </a:extLst>
            </p:cNvPr>
            <p:cNvCxnSpPr>
              <a:cxnSpLocks/>
              <a:stCxn id="26" idx="3"/>
              <a:endCxn id="23" idx="0"/>
            </p:cNvCxnSpPr>
            <p:nvPr/>
          </p:nvCxnSpPr>
          <p:spPr>
            <a:xfrm rot="16200000" flipV="1">
              <a:off x="7239466" y="2943393"/>
              <a:ext cx="867703" cy="716155"/>
            </a:xfrm>
            <a:prstGeom prst="bentConnector2">
              <a:avLst/>
            </a:prstGeom>
            <a:ln w="38100" cap="flat" cmpd="sng" algn="ctr">
              <a:solidFill>
                <a:srgbClr val="43434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Google Shape;456;p47">
              <a:extLst>
                <a:ext uri="{FF2B5EF4-FFF2-40B4-BE49-F238E27FC236}">
                  <a16:creationId xmlns:a16="http://schemas.microsoft.com/office/drawing/2014/main" id="{B0EEDD82-C3CD-F447-3CA5-38B42F36190A}"/>
                </a:ext>
              </a:extLst>
            </p:cNvPr>
            <p:cNvSpPr/>
            <p:nvPr/>
          </p:nvSpPr>
          <p:spPr>
            <a:xfrm>
              <a:off x="5288155" y="2505468"/>
              <a:ext cx="2027084" cy="724302"/>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algn="ctr" rtl="1"/>
              <a:r>
                <a:rPr lang="fa-IR" dirty="0">
                  <a:solidFill>
                    <a:srgbClr val="FFFFFF"/>
                  </a:solidFill>
                  <a:latin typeface="Exo 2"/>
                  <a:ea typeface="Exo 2"/>
                  <a:cs typeface="+mn-cs"/>
                  <a:sym typeface="Exo 2"/>
                </a:rPr>
                <a:t>مشاهده و بررسی ساختار اطلاعات برگشتی</a:t>
              </a:r>
            </a:p>
          </p:txBody>
        </p:sp>
        <p:cxnSp>
          <p:nvCxnSpPr>
            <p:cNvPr id="27" name="Connector: Elbow 26">
              <a:extLst>
                <a:ext uri="{FF2B5EF4-FFF2-40B4-BE49-F238E27FC236}">
                  <a16:creationId xmlns:a16="http://schemas.microsoft.com/office/drawing/2014/main" id="{F75AB138-8420-3C7A-060C-363C8918367B}"/>
                </a:ext>
              </a:extLst>
            </p:cNvPr>
            <p:cNvCxnSpPr>
              <a:cxnSpLocks/>
              <a:stCxn id="23" idx="1"/>
              <a:endCxn id="30" idx="0"/>
            </p:cNvCxnSpPr>
            <p:nvPr/>
          </p:nvCxnSpPr>
          <p:spPr>
            <a:xfrm rot="5400000">
              <a:off x="5460976" y="3354337"/>
              <a:ext cx="965289" cy="716155"/>
            </a:xfrm>
            <a:prstGeom prst="bentConnector2">
              <a:avLst/>
            </a:prstGeom>
            <a:ln w="38100" cap="flat" cmpd="sng" algn="ctr">
              <a:solidFill>
                <a:srgbClr val="43434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Google Shape;456;p47">
              <a:extLst>
                <a:ext uri="{FF2B5EF4-FFF2-40B4-BE49-F238E27FC236}">
                  <a16:creationId xmlns:a16="http://schemas.microsoft.com/office/drawing/2014/main" id="{69BB88D3-B47D-1CF0-A457-C4B51CF086BC}"/>
                </a:ext>
              </a:extLst>
            </p:cNvPr>
            <p:cNvSpPr/>
            <p:nvPr/>
          </p:nvSpPr>
          <p:spPr>
            <a:xfrm>
              <a:off x="3558458" y="3832908"/>
              <a:ext cx="2027084" cy="724302"/>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algn="ctr" rtl="1"/>
              <a:r>
                <a:rPr lang="fa-IR" sz="1600" dirty="0">
                  <a:solidFill>
                    <a:srgbClr val="FFFFFF"/>
                  </a:solidFill>
                  <a:latin typeface="Exo 2"/>
                  <a:ea typeface="Exo 2"/>
                  <a:cs typeface="+mn-cs"/>
                  <a:sym typeface="Exo 2"/>
                </a:rPr>
                <a:t>تجزیه و تحلیل و فیلتر داده‌هـــــا با </a:t>
              </a:r>
              <a:r>
                <a:rPr lang="en-US" sz="1600" dirty="0">
                  <a:solidFill>
                    <a:srgbClr val="FFFFFF"/>
                  </a:solidFill>
                  <a:latin typeface="Exo 2"/>
                  <a:ea typeface="Exo 2"/>
                  <a:cs typeface="+mn-cs"/>
                  <a:sym typeface="Exo 2"/>
                </a:rPr>
                <a:t>PHP</a:t>
              </a:r>
            </a:p>
          </p:txBody>
        </p:sp>
        <p:cxnSp>
          <p:nvCxnSpPr>
            <p:cNvPr id="45" name="Connector: Elbow 44">
              <a:extLst>
                <a:ext uri="{FF2B5EF4-FFF2-40B4-BE49-F238E27FC236}">
                  <a16:creationId xmlns:a16="http://schemas.microsoft.com/office/drawing/2014/main" id="{314D697E-3474-4AC5-0377-175EFA05683F}"/>
                </a:ext>
              </a:extLst>
            </p:cNvPr>
            <p:cNvCxnSpPr>
              <a:cxnSpLocks/>
              <a:stCxn id="30" idx="3"/>
              <a:endCxn id="46" idx="0"/>
            </p:cNvCxnSpPr>
            <p:nvPr/>
          </p:nvCxnSpPr>
          <p:spPr>
            <a:xfrm rot="16200000" flipV="1">
              <a:off x="3682730" y="2943637"/>
              <a:ext cx="1062387" cy="716155"/>
            </a:xfrm>
            <a:prstGeom prst="bentConnector2">
              <a:avLst/>
            </a:prstGeom>
            <a:ln w="38100" cap="flat" cmpd="sng" algn="ctr">
              <a:solidFill>
                <a:srgbClr val="43434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Google Shape;456;p47">
              <a:extLst>
                <a:ext uri="{FF2B5EF4-FFF2-40B4-BE49-F238E27FC236}">
                  <a16:creationId xmlns:a16="http://schemas.microsoft.com/office/drawing/2014/main" id="{64B66F59-B2B2-8354-2CC7-90D504A5337B}"/>
                </a:ext>
              </a:extLst>
            </p:cNvPr>
            <p:cNvSpPr/>
            <p:nvPr/>
          </p:nvSpPr>
          <p:spPr>
            <a:xfrm>
              <a:off x="1828761" y="2408370"/>
              <a:ext cx="2027084" cy="724302"/>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algn="ctr" rtl="1"/>
              <a:r>
                <a:rPr lang="fa-IR" dirty="0">
                  <a:solidFill>
                    <a:srgbClr val="FFFFFF"/>
                  </a:solidFill>
                  <a:latin typeface="Exo 2"/>
                  <a:ea typeface="Exo 2"/>
                  <a:cs typeface="+mn-cs"/>
                  <a:sym typeface="Exo 2"/>
                </a:rPr>
                <a:t>ذخیره داده‌های موردنیاز در پایگاه داده</a:t>
              </a:r>
            </a:p>
          </p:txBody>
        </p:sp>
        <p:sp>
          <p:nvSpPr>
            <p:cNvPr id="52" name="Google Shape;456;p47">
              <a:extLst>
                <a:ext uri="{FF2B5EF4-FFF2-40B4-BE49-F238E27FC236}">
                  <a16:creationId xmlns:a16="http://schemas.microsoft.com/office/drawing/2014/main" id="{35EB5ED8-55E8-EB31-8ED1-99F617AB21DA}"/>
                </a:ext>
              </a:extLst>
            </p:cNvPr>
            <p:cNvSpPr/>
            <p:nvPr/>
          </p:nvSpPr>
          <p:spPr>
            <a:xfrm>
              <a:off x="99064" y="3830416"/>
              <a:ext cx="2027084" cy="724302"/>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algn="ctr" rtl="1"/>
              <a:r>
                <a:rPr lang="fa-IR" sz="1600" dirty="0">
                  <a:solidFill>
                    <a:srgbClr val="FFFFFF"/>
                  </a:solidFill>
                  <a:latin typeface="Exo 2"/>
                  <a:ea typeface="Exo 2"/>
                  <a:cs typeface="+mn-cs"/>
                  <a:sym typeface="Exo 2"/>
                </a:rPr>
                <a:t>ســاخت اکــسل و</a:t>
              </a:r>
            </a:p>
            <a:p>
              <a:pPr algn="ctr" rtl="1"/>
              <a:r>
                <a:rPr lang="fa-IR" sz="1600" dirty="0">
                  <a:solidFill>
                    <a:srgbClr val="FFFFFF"/>
                  </a:solidFill>
                  <a:latin typeface="Exo 2"/>
                  <a:ea typeface="Exo 2"/>
                  <a:cs typeface="+mn-cs"/>
                  <a:sym typeface="Exo 2"/>
                </a:rPr>
                <a:t>ذخیره فایل نهایی</a:t>
              </a:r>
            </a:p>
          </p:txBody>
        </p:sp>
        <p:cxnSp>
          <p:nvCxnSpPr>
            <p:cNvPr id="53" name="Connector: Elbow 52">
              <a:extLst>
                <a:ext uri="{FF2B5EF4-FFF2-40B4-BE49-F238E27FC236}">
                  <a16:creationId xmlns:a16="http://schemas.microsoft.com/office/drawing/2014/main" id="{97887B20-AEB0-BF7E-A1FE-B03EFE44010F}"/>
                </a:ext>
              </a:extLst>
            </p:cNvPr>
            <p:cNvCxnSpPr>
              <a:cxnSpLocks/>
              <a:stCxn id="46" idx="1"/>
              <a:endCxn id="52" idx="0"/>
            </p:cNvCxnSpPr>
            <p:nvPr/>
          </p:nvCxnSpPr>
          <p:spPr>
            <a:xfrm rot="5400000">
              <a:off x="1954279" y="3304542"/>
              <a:ext cx="1059895" cy="716155"/>
            </a:xfrm>
            <a:prstGeom prst="bentConnector2">
              <a:avLst/>
            </a:prstGeom>
            <a:ln w="38100" cap="flat" cmpd="sng" algn="ctr">
              <a:solidFill>
                <a:srgbClr val="43434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809278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279399" y="2964858"/>
            <a:ext cx="8601218" cy="767368"/>
          </a:xfrm>
          <a:prstGeom prst="rect">
            <a:avLst/>
          </a:prstGeom>
        </p:spPr>
        <p:txBody>
          <a:bodyPr spcFirstLastPara="1" wrap="square" lIns="91425" tIns="91425" rIns="91425" bIns="91425" anchor="ctr" anchorCtr="0">
            <a:noAutofit/>
          </a:bodyPr>
          <a:lstStyle/>
          <a:p>
            <a:pPr lvl="0" rtl="1"/>
            <a:r>
              <a:rPr lang="fa-IR" sz="3200" b="0" dirty="0">
                <a:cs typeface="+mn-cs"/>
              </a:rPr>
              <a:t>بررسی اولیه</a:t>
            </a:r>
          </a:p>
        </p:txBody>
      </p:sp>
      <p:sp>
        <p:nvSpPr>
          <p:cNvPr id="176" name="Google Shape;176;p31"/>
          <p:cNvSpPr txBox="1">
            <a:spLocks noGrp="1"/>
          </p:cNvSpPr>
          <p:nvPr>
            <p:ph type="title" idx="2"/>
          </p:nvPr>
        </p:nvSpPr>
        <p:spPr>
          <a:xfrm flipH="1">
            <a:off x="279399" y="1541485"/>
            <a:ext cx="8601216" cy="1317045"/>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7200" dirty="0">
                <a:cs typeface="+mn-cs"/>
              </a:rPr>
              <a:t>بخش دوم</a:t>
            </a:r>
            <a:endParaRPr sz="7200" dirty="0">
              <a:cs typeface="+mn-cs"/>
            </a:endParaRPr>
          </a:p>
        </p:txBody>
      </p:sp>
      <p:cxnSp>
        <p:nvCxnSpPr>
          <p:cNvPr id="177" name="Google Shape;177;p31"/>
          <p:cNvCxnSpPr/>
          <p:nvPr/>
        </p:nvCxnSpPr>
        <p:spPr>
          <a:xfrm>
            <a:off x="0" y="3732226"/>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279399" y="3760608"/>
            <a:ext cx="3860801" cy="738986"/>
          </a:xfrm>
          <a:prstGeom prst="rect">
            <a:avLst/>
          </a:prstGeom>
        </p:spPr>
        <p:txBody>
          <a:bodyPr spcFirstLastPara="1" wrap="square" lIns="91425" tIns="91425" rIns="91425" bIns="91425" anchor="t" anchorCtr="0">
            <a:noAutofit/>
          </a:bodyPr>
          <a:lstStyle/>
          <a:p>
            <a:pPr marL="0" lvl="0" indent="0" rtl="1"/>
            <a:r>
              <a:rPr lang="fa-IR" sz="1600" dirty="0">
                <a:cs typeface="+mn-cs"/>
              </a:rPr>
              <a:t>بررسی فرمت و جزییات داده‌های ورودی</a:t>
            </a:r>
          </a:p>
        </p:txBody>
      </p:sp>
    </p:spTree>
    <p:extLst>
      <p:ext uri="{BB962C8B-B14F-4D97-AF65-F5344CB8AC3E}">
        <p14:creationId xmlns:p14="http://schemas.microsoft.com/office/powerpoint/2010/main" val="99555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722DBFC-A7D8-7FC0-9E64-A5819EFF35FE}"/>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01EF828C-3034-9AF1-A6EF-9F9053036672}"/>
              </a:ext>
            </a:extLst>
          </p:cNvPr>
          <p:cNvSpPr>
            <a:spLocks noGrp="1"/>
          </p:cNvSpPr>
          <p:nvPr>
            <p:ph type="subTitle" idx="1"/>
          </p:nvPr>
        </p:nvSpPr>
        <p:spPr>
          <a:xfrm>
            <a:off x="1041400" y="1041400"/>
            <a:ext cx="7054636" cy="2705100"/>
          </a:xfrm>
        </p:spPr>
        <p:txBody>
          <a:bodyPr/>
          <a:lstStyle/>
          <a:p>
            <a:pPr marL="285750" indent="-285750" algn="justLow">
              <a:lnSpc>
                <a:spcPct val="150000"/>
              </a:lnSpc>
              <a:spcAft>
                <a:spcPts val="600"/>
              </a:spcAft>
              <a:buFont typeface="Wingdings" panose="05000000000000000000" pitchFamily="2" charset="2"/>
              <a:buChar char="q"/>
            </a:pPr>
            <a:r>
              <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https://sirius.digikala.com/v1/product/13623701/</a:t>
            </a:r>
            <a:endPar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endParaRPr>
          </a:p>
          <a:p>
            <a:pPr marL="285750" indent="-285750" algn="justLow">
              <a:lnSpc>
                <a:spcPct val="150000"/>
              </a:lnSpc>
              <a:spcAft>
                <a:spcPts val="600"/>
              </a:spcAft>
              <a:buFont typeface="Wingdings" panose="05000000000000000000" pitchFamily="2" charset="2"/>
              <a:buChar char="q"/>
            </a:pPr>
            <a:r>
              <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https://sirius.digikala.com/v1/brand/29/?page=3</a:t>
            </a:r>
            <a:endPar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endParaRPr>
          </a:p>
          <a:p>
            <a:pPr marL="285750" indent="-285750" algn="justLow">
              <a:lnSpc>
                <a:spcPct val="150000"/>
              </a:lnSpc>
              <a:spcAft>
                <a:spcPts val="600"/>
              </a:spcAft>
              <a:buFont typeface="Wingdings" panose="05000000000000000000" pitchFamily="2" charset="2"/>
              <a:buChar char="q"/>
            </a:pPr>
            <a:r>
              <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hlinkClick r:id="rId6">
                  <a:extLst>
                    <a:ext uri="{A12FA001-AC4F-418D-AE19-62706E023703}">
                      <ahyp:hlinkClr xmlns:ahyp="http://schemas.microsoft.com/office/drawing/2018/hyperlinkcolor" val="tx"/>
                    </a:ext>
                  </a:extLst>
                </a:hlinkClick>
              </a:rPr>
              <a:t>https://sirius.digikala.com/v1/search/?q=intel&amp;page=2</a:t>
            </a:r>
            <a:endPar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endParaRPr>
          </a:p>
          <a:p>
            <a:pPr marL="285750" indent="-285750" algn="justLow">
              <a:lnSpc>
                <a:spcPct val="150000"/>
              </a:lnSpc>
              <a:spcAft>
                <a:spcPts val="600"/>
              </a:spcAft>
              <a:buFont typeface="Wingdings" panose="05000000000000000000" pitchFamily="2" charset="2"/>
              <a:buChar char="q"/>
            </a:pPr>
            <a:r>
              <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hlinkClick r:id="rId7">
                  <a:extLst>
                    <a:ext uri="{A12FA001-AC4F-418D-AE19-62706E023703}">
                      <ahyp:hlinkClr xmlns:ahyp="http://schemas.microsoft.com/office/drawing/2018/hyperlinkcolor" val="tx"/>
                    </a:ext>
                  </a:extLst>
                </a:hlinkClick>
              </a:rPr>
              <a:t>https://sirius.digikala.com/v1/categories/</a:t>
            </a:r>
            <a:endPar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endParaRPr>
          </a:p>
          <a:p>
            <a:pPr marL="285750" indent="-285750" algn="justLow">
              <a:lnSpc>
                <a:spcPct val="150000"/>
              </a:lnSpc>
              <a:spcAft>
                <a:spcPts val="600"/>
              </a:spcAft>
              <a:buFont typeface="Wingdings" panose="05000000000000000000" pitchFamily="2" charset="2"/>
              <a:buChar char="q"/>
            </a:pPr>
            <a:r>
              <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hlinkClick r:id="rId8">
                  <a:extLst>
                    <a:ext uri="{A12FA001-AC4F-418D-AE19-62706E023703}">
                      <ahyp:hlinkClr xmlns:ahyp="http://schemas.microsoft.com/office/drawing/2018/hyperlinkcolor" val="tx"/>
                    </a:ext>
                  </a:extLst>
                </a:hlinkClick>
              </a:rPr>
              <a:t>https://sirius.digikala.com/v1/categories/12/</a:t>
            </a:r>
            <a:endParaRPr lang="en-US" sz="1800" dirty="0">
              <a:solidFill>
                <a:srgbClr val="434343"/>
              </a:solidFill>
              <a:latin typeface="Verdana" panose="020B0604030504040204" pitchFamily="34" charset="0"/>
              <a:ea typeface="Verdana" panose="020B0604030504040204" pitchFamily="34" charset="0"/>
              <a:cs typeface="Calibri Light" panose="020F0302020204030204" pitchFamily="34" charset="0"/>
            </a:endParaRPr>
          </a:p>
          <a:p>
            <a:pPr marL="285750" indent="-285750" algn="justLow" rtl="1">
              <a:lnSpc>
                <a:spcPct val="150000"/>
              </a:lnSpc>
              <a:spcAft>
                <a:spcPts val="600"/>
              </a:spcAft>
              <a:buFont typeface="Wingdings" panose="05000000000000000000" pitchFamily="2" charset="2"/>
              <a:buChar char="q"/>
            </a:pPr>
            <a:endParaRPr lang="en-US" sz="1400" dirty="0">
              <a:cs typeface="+mn-cs"/>
            </a:endParaRPr>
          </a:p>
        </p:txBody>
      </p:sp>
      <p:sp>
        <p:nvSpPr>
          <p:cNvPr id="8" name="Google Shape;260;p37">
            <a:extLst>
              <a:ext uri="{FF2B5EF4-FFF2-40B4-BE49-F238E27FC236}">
                <a16:creationId xmlns:a16="http://schemas.microsoft.com/office/drawing/2014/main" id="{EA522CAD-3173-DA49-07F1-C98DE2B003B6}"/>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9832D5E3-6ACD-6DAB-4966-B72C697C4E46}"/>
              </a:ext>
            </a:extLst>
          </p:cNvPr>
          <p:cNvSpPr>
            <a:spLocks noGrp="1"/>
          </p:cNvSpPr>
          <p:nvPr>
            <p:ph type="ctrTitle"/>
          </p:nvPr>
        </p:nvSpPr>
        <p:spPr>
          <a:xfrm>
            <a:off x="2451100" y="140484"/>
            <a:ext cx="4241800"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انواع درخواست‌ها بر روی </a:t>
            </a:r>
            <a:r>
              <a:rPr lang="en-US" sz="2000" dirty="0">
                <a:solidFill>
                  <a:schemeClr val="tx1"/>
                </a:solidFill>
                <a:cs typeface="+mn-cs"/>
              </a:rPr>
              <a:t>API</a:t>
            </a:r>
            <a:r>
              <a:rPr lang="fa-IR" sz="2000" dirty="0">
                <a:solidFill>
                  <a:schemeClr val="tx1"/>
                </a:solidFill>
                <a:cs typeface="+mn-cs"/>
              </a:rPr>
              <a:t> دیجیکالا</a:t>
            </a:r>
            <a:endParaRPr lang="en-US" sz="2000" dirty="0">
              <a:solidFill>
                <a:schemeClr val="tx1"/>
              </a:solidFill>
              <a:cs typeface="+mn-cs"/>
            </a:endParaRPr>
          </a:p>
        </p:txBody>
      </p:sp>
      <p:sp>
        <p:nvSpPr>
          <p:cNvPr id="9" name="Title 4">
            <a:extLst>
              <a:ext uri="{FF2B5EF4-FFF2-40B4-BE49-F238E27FC236}">
                <a16:creationId xmlns:a16="http://schemas.microsoft.com/office/drawing/2014/main" id="{0CF3040A-E244-16E4-FD8C-36621FE95CB6}"/>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دوم</a:t>
            </a:r>
            <a:endParaRPr lang="en-US" sz="1400" b="0" dirty="0">
              <a:solidFill>
                <a:schemeClr val="bg1"/>
              </a:solidFill>
              <a:cs typeface="+mn-cs"/>
            </a:endParaRPr>
          </a:p>
        </p:txBody>
      </p:sp>
    </p:spTree>
    <p:extLst>
      <p:ext uri="{BB962C8B-B14F-4D97-AF65-F5344CB8AC3E}">
        <p14:creationId xmlns:p14="http://schemas.microsoft.com/office/powerpoint/2010/main" val="149859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3875117" y="2964858"/>
            <a:ext cx="5005500" cy="767368"/>
          </a:xfrm>
          <a:prstGeom prst="rect">
            <a:avLst/>
          </a:prstGeom>
        </p:spPr>
        <p:txBody>
          <a:bodyPr spcFirstLastPara="1" wrap="square" lIns="91425" tIns="91425" rIns="91425" bIns="91425" anchor="ctr" anchorCtr="0">
            <a:noAutofit/>
          </a:bodyPr>
          <a:lstStyle/>
          <a:p>
            <a:pPr lvl="0" algn="r" rtl="1"/>
            <a:r>
              <a:rPr lang="fa-IR" sz="3200" b="0" dirty="0">
                <a:cs typeface="+mn-cs"/>
              </a:rPr>
              <a:t>فیلتر کردن داده‌های ورودی</a:t>
            </a:r>
          </a:p>
        </p:txBody>
      </p:sp>
      <p:sp>
        <p:nvSpPr>
          <p:cNvPr id="176" name="Google Shape;176;p31"/>
          <p:cNvSpPr txBox="1">
            <a:spLocks noGrp="1"/>
          </p:cNvSpPr>
          <p:nvPr>
            <p:ph type="title" idx="2"/>
          </p:nvPr>
        </p:nvSpPr>
        <p:spPr>
          <a:xfrm flipH="1">
            <a:off x="3755726" y="1541485"/>
            <a:ext cx="5124891" cy="1317045"/>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fa-IR" sz="7200" dirty="0">
                <a:cs typeface="+mn-cs"/>
              </a:rPr>
              <a:t>بخش سوم</a:t>
            </a:r>
            <a:endParaRPr sz="7200" dirty="0">
              <a:cs typeface="+mn-cs"/>
            </a:endParaRPr>
          </a:p>
        </p:txBody>
      </p:sp>
      <p:cxnSp>
        <p:nvCxnSpPr>
          <p:cNvPr id="177" name="Google Shape;177;p31"/>
          <p:cNvCxnSpPr/>
          <p:nvPr/>
        </p:nvCxnSpPr>
        <p:spPr>
          <a:xfrm>
            <a:off x="7582500" y="3732226"/>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4655717" y="3760608"/>
            <a:ext cx="4224900" cy="738986"/>
          </a:xfrm>
          <a:prstGeom prst="rect">
            <a:avLst/>
          </a:prstGeom>
        </p:spPr>
        <p:txBody>
          <a:bodyPr spcFirstLastPara="1" wrap="square" lIns="91425" tIns="91425" rIns="91425" bIns="91425" anchor="t" anchorCtr="0">
            <a:noAutofit/>
          </a:bodyPr>
          <a:lstStyle/>
          <a:p>
            <a:pPr marL="0" lvl="0" indent="0" algn="r" rtl="1"/>
            <a:r>
              <a:rPr lang="fa-IR" sz="1600" dirty="0">
                <a:cs typeface="+mn-cs"/>
              </a:rPr>
              <a:t>مرتب‌سازی و پردازش داده‌های ورودی</a:t>
            </a:r>
          </a:p>
        </p:txBody>
      </p:sp>
    </p:spTree>
    <p:extLst>
      <p:ext uri="{BB962C8B-B14F-4D97-AF65-F5344CB8AC3E}">
        <p14:creationId xmlns:p14="http://schemas.microsoft.com/office/powerpoint/2010/main" val="254416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279399" y="2964858"/>
            <a:ext cx="8601218" cy="767368"/>
          </a:xfrm>
          <a:prstGeom prst="rect">
            <a:avLst/>
          </a:prstGeom>
        </p:spPr>
        <p:txBody>
          <a:bodyPr spcFirstLastPara="1" wrap="square" lIns="91425" tIns="91425" rIns="91425" bIns="91425" anchor="ctr" anchorCtr="0">
            <a:noAutofit/>
          </a:bodyPr>
          <a:lstStyle/>
          <a:p>
            <a:pPr lvl="0" rtl="1"/>
            <a:r>
              <a:rPr lang="fa-IR" sz="3200" b="0" dirty="0">
                <a:cs typeface="+mn-cs"/>
              </a:rPr>
              <a:t>ذخیره‌سازی در پایگاه داده</a:t>
            </a:r>
          </a:p>
        </p:txBody>
      </p:sp>
      <p:sp>
        <p:nvSpPr>
          <p:cNvPr id="176" name="Google Shape;176;p31"/>
          <p:cNvSpPr txBox="1">
            <a:spLocks noGrp="1"/>
          </p:cNvSpPr>
          <p:nvPr>
            <p:ph type="title" idx="2"/>
          </p:nvPr>
        </p:nvSpPr>
        <p:spPr>
          <a:xfrm flipH="1">
            <a:off x="279399" y="1541485"/>
            <a:ext cx="8601216" cy="1317045"/>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7200" dirty="0">
                <a:cs typeface="+mn-cs"/>
              </a:rPr>
              <a:t>بخش چهارم</a:t>
            </a:r>
            <a:endParaRPr sz="7200" dirty="0">
              <a:cs typeface="+mn-cs"/>
            </a:endParaRPr>
          </a:p>
        </p:txBody>
      </p:sp>
      <p:cxnSp>
        <p:nvCxnSpPr>
          <p:cNvPr id="177" name="Google Shape;177;p31"/>
          <p:cNvCxnSpPr/>
          <p:nvPr/>
        </p:nvCxnSpPr>
        <p:spPr>
          <a:xfrm>
            <a:off x="0" y="3732226"/>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279399" y="3760608"/>
            <a:ext cx="4713841" cy="738986"/>
          </a:xfrm>
          <a:prstGeom prst="rect">
            <a:avLst/>
          </a:prstGeom>
        </p:spPr>
        <p:txBody>
          <a:bodyPr spcFirstLastPara="1" wrap="square" lIns="91425" tIns="91425" rIns="91425" bIns="91425" anchor="t" anchorCtr="0">
            <a:noAutofit/>
          </a:bodyPr>
          <a:lstStyle/>
          <a:p>
            <a:pPr marL="0" lvl="0" indent="0" rtl="1"/>
            <a:r>
              <a:rPr lang="fa-IR" sz="1600" dirty="0">
                <a:cs typeface="+mn-cs"/>
              </a:rPr>
              <a:t>ذخیره‌سازی داده‌های پالایش شده در پایگاه داده </a:t>
            </a:r>
            <a:r>
              <a:rPr lang="en-US" sz="1600" dirty="0">
                <a:cs typeface="+mn-cs"/>
              </a:rPr>
              <a:t>MySQL</a:t>
            </a:r>
          </a:p>
        </p:txBody>
      </p:sp>
    </p:spTree>
    <p:extLst>
      <p:ext uri="{BB962C8B-B14F-4D97-AF65-F5344CB8AC3E}">
        <p14:creationId xmlns:p14="http://schemas.microsoft.com/office/powerpoint/2010/main" val="13674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3875117" y="2964858"/>
            <a:ext cx="5005500" cy="767368"/>
          </a:xfrm>
          <a:prstGeom prst="rect">
            <a:avLst/>
          </a:prstGeom>
        </p:spPr>
        <p:txBody>
          <a:bodyPr spcFirstLastPara="1" wrap="square" lIns="91425" tIns="91425" rIns="91425" bIns="91425" anchor="ctr" anchorCtr="0">
            <a:noAutofit/>
          </a:bodyPr>
          <a:lstStyle/>
          <a:p>
            <a:pPr lvl="0" algn="r" rtl="1"/>
            <a:r>
              <a:rPr lang="fa-IR" sz="3200" b="0" dirty="0">
                <a:cs typeface="+mn-cs"/>
              </a:rPr>
              <a:t>ساخت فایل اکسل</a:t>
            </a:r>
          </a:p>
        </p:txBody>
      </p:sp>
      <p:sp>
        <p:nvSpPr>
          <p:cNvPr id="176" name="Google Shape;176;p31"/>
          <p:cNvSpPr txBox="1">
            <a:spLocks noGrp="1"/>
          </p:cNvSpPr>
          <p:nvPr>
            <p:ph type="title" idx="2"/>
          </p:nvPr>
        </p:nvSpPr>
        <p:spPr>
          <a:xfrm flipH="1">
            <a:off x="3755726" y="1541485"/>
            <a:ext cx="5124891" cy="1317045"/>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fa-IR" sz="7200" dirty="0">
                <a:cs typeface="+mn-cs"/>
              </a:rPr>
              <a:t>بخش پنجم</a:t>
            </a:r>
            <a:endParaRPr sz="7200" dirty="0">
              <a:cs typeface="+mn-cs"/>
            </a:endParaRPr>
          </a:p>
        </p:txBody>
      </p:sp>
      <p:cxnSp>
        <p:nvCxnSpPr>
          <p:cNvPr id="177" name="Google Shape;177;p31"/>
          <p:cNvCxnSpPr/>
          <p:nvPr/>
        </p:nvCxnSpPr>
        <p:spPr>
          <a:xfrm>
            <a:off x="7582500" y="3732226"/>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4655717" y="3760608"/>
            <a:ext cx="4224900" cy="738986"/>
          </a:xfrm>
          <a:prstGeom prst="rect">
            <a:avLst/>
          </a:prstGeom>
        </p:spPr>
        <p:txBody>
          <a:bodyPr spcFirstLastPara="1" wrap="square" lIns="91425" tIns="91425" rIns="91425" bIns="91425" anchor="t" anchorCtr="0">
            <a:noAutofit/>
          </a:bodyPr>
          <a:lstStyle/>
          <a:p>
            <a:pPr marL="0" lvl="0" indent="0" algn="r" rtl="1"/>
            <a:r>
              <a:rPr lang="fa-IR" sz="1600" dirty="0">
                <a:cs typeface="+mn-cs"/>
              </a:rPr>
              <a:t>ساخت فایل اکسل از طریق کتابخانه </a:t>
            </a:r>
            <a:r>
              <a:rPr lang="en-US" sz="1600" dirty="0" err="1">
                <a:cs typeface="+mn-cs"/>
              </a:rPr>
              <a:t>PhpOffice</a:t>
            </a:r>
            <a:endParaRPr lang="en-US" sz="1600" dirty="0">
              <a:cs typeface="+mn-cs"/>
            </a:endParaRPr>
          </a:p>
        </p:txBody>
      </p:sp>
    </p:spTree>
    <p:extLst>
      <p:ext uri="{BB962C8B-B14F-4D97-AF65-F5344CB8AC3E}">
        <p14:creationId xmlns:p14="http://schemas.microsoft.com/office/powerpoint/2010/main" val="2358724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279399" y="2964858"/>
            <a:ext cx="8601218" cy="767368"/>
          </a:xfrm>
          <a:prstGeom prst="rect">
            <a:avLst/>
          </a:prstGeom>
        </p:spPr>
        <p:txBody>
          <a:bodyPr spcFirstLastPara="1" wrap="square" lIns="91425" tIns="91425" rIns="91425" bIns="91425" anchor="ctr" anchorCtr="0">
            <a:noAutofit/>
          </a:bodyPr>
          <a:lstStyle/>
          <a:p>
            <a:pPr lvl="0" rtl="1"/>
            <a:r>
              <a:rPr lang="fa-IR" sz="3200" b="0" dirty="0">
                <a:cs typeface="+mn-cs"/>
              </a:rPr>
              <a:t>مشاهده خروجی</a:t>
            </a:r>
          </a:p>
        </p:txBody>
      </p:sp>
      <p:sp>
        <p:nvSpPr>
          <p:cNvPr id="176" name="Google Shape;176;p31"/>
          <p:cNvSpPr txBox="1">
            <a:spLocks noGrp="1"/>
          </p:cNvSpPr>
          <p:nvPr>
            <p:ph type="title" idx="2"/>
          </p:nvPr>
        </p:nvSpPr>
        <p:spPr>
          <a:xfrm flipH="1">
            <a:off x="279399" y="1541485"/>
            <a:ext cx="8601216" cy="1317045"/>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fa-IR" sz="7200" dirty="0">
                <a:cs typeface="+mn-cs"/>
              </a:rPr>
              <a:t>بخش ششم</a:t>
            </a:r>
            <a:endParaRPr sz="7200" dirty="0">
              <a:cs typeface="+mn-cs"/>
            </a:endParaRPr>
          </a:p>
        </p:txBody>
      </p:sp>
      <p:cxnSp>
        <p:nvCxnSpPr>
          <p:cNvPr id="177" name="Google Shape;177;p31"/>
          <p:cNvCxnSpPr/>
          <p:nvPr/>
        </p:nvCxnSpPr>
        <p:spPr>
          <a:xfrm>
            <a:off x="0" y="3732226"/>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279400" y="3760608"/>
            <a:ext cx="3676152" cy="738986"/>
          </a:xfrm>
          <a:prstGeom prst="rect">
            <a:avLst/>
          </a:prstGeom>
        </p:spPr>
        <p:txBody>
          <a:bodyPr spcFirstLastPara="1" wrap="square" lIns="91425" tIns="91425" rIns="91425" bIns="91425" anchor="t" anchorCtr="0">
            <a:noAutofit/>
          </a:bodyPr>
          <a:lstStyle/>
          <a:p>
            <a:pPr marL="0" lvl="0" indent="0" rtl="1"/>
            <a:r>
              <a:rPr lang="fa-IR" sz="1600" dirty="0">
                <a:cs typeface="+mn-cs"/>
              </a:rPr>
              <a:t>مشاهده و بررسی فایل اکسل خروجی</a:t>
            </a:r>
          </a:p>
        </p:txBody>
      </p:sp>
    </p:spTree>
    <p:extLst>
      <p:ext uri="{BB962C8B-B14F-4D97-AF65-F5344CB8AC3E}">
        <p14:creationId xmlns:p14="http://schemas.microsoft.com/office/powerpoint/2010/main" val="734916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8"/>
          <p:cNvSpPr txBox="1">
            <a:spLocks noGrp="1"/>
          </p:cNvSpPr>
          <p:nvPr>
            <p:ph type="ctrTitle"/>
          </p:nvPr>
        </p:nvSpPr>
        <p:spPr>
          <a:xfrm>
            <a:off x="316319" y="1590291"/>
            <a:ext cx="8511362" cy="1681635"/>
          </a:xfrm>
          <a:prstGeom prst="rect">
            <a:avLst/>
          </a:prstGeom>
        </p:spPr>
        <p:txBody>
          <a:bodyPr spcFirstLastPara="1" wrap="square" lIns="91425" tIns="91425" rIns="91425" bIns="91425" anchor="ctr" anchorCtr="0">
            <a:noAutofit/>
          </a:bodyPr>
          <a:lstStyle/>
          <a:p>
            <a:pPr lvl="0" algn="ctr">
              <a:lnSpc>
                <a:spcPct val="150000"/>
              </a:lnSpc>
            </a:pPr>
            <a:r>
              <a:rPr lang="fa-IR" sz="4000" dirty="0">
                <a:solidFill>
                  <a:srgbClr val="434343"/>
                </a:solidFill>
                <a:cs typeface="+mn-cs"/>
              </a:rPr>
              <a:t>وب اسکرپینگ</a:t>
            </a:r>
            <a:br>
              <a:rPr lang="en-US" sz="4000" dirty="0">
                <a:solidFill>
                  <a:srgbClr val="434343"/>
                </a:solidFill>
                <a:cs typeface="+mn-cs"/>
              </a:rPr>
            </a:br>
            <a:r>
              <a:rPr lang="fa-IR" sz="2800" b="0" dirty="0">
                <a:solidFill>
                  <a:srgbClr val="434343"/>
                </a:solidFill>
                <a:cs typeface="+mn-cs"/>
              </a:rPr>
              <a:t>مدیریت جمع‌آوری داده‌های اینترنتی</a:t>
            </a:r>
            <a:endParaRPr lang="fa-IR" sz="4000" dirty="0">
              <a:solidFill>
                <a:srgbClr val="434343"/>
              </a:solidFill>
              <a:cs typeface="+mn-cs"/>
            </a:endParaRPr>
          </a:p>
        </p:txBody>
      </p:sp>
      <p:sp>
        <p:nvSpPr>
          <p:cNvPr id="136" name="Google Shape;136;p28"/>
          <p:cNvSpPr txBox="1">
            <a:spLocks noGrp="1"/>
          </p:cNvSpPr>
          <p:nvPr>
            <p:ph type="subTitle" idx="1"/>
          </p:nvPr>
        </p:nvSpPr>
        <p:spPr>
          <a:xfrm>
            <a:off x="5916048" y="3601455"/>
            <a:ext cx="3095100" cy="1447137"/>
          </a:xfrm>
          <a:prstGeom prst="rect">
            <a:avLst/>
          </a:prstGeom>
        </p:spPr>
        <p:txBody>
          <a:bodyPr spcFirstLastPara="1" wrap="square" lIns="91425" tIns="91425" rIns="91425" bIns="91425" anchor="b" anchorCtr="0">
            <a:noAutofit/>
          </a:bodyPr>
          <a:lstStyle/>
          <a:p>
            <a:pPr marL="0" lvl="0" indent="0"/>
            <a:r>
              <a:rPr lang="fa-IR" sz="1200" dirty="0">
                <a:solidFill>
                  <a:schemeClr val="tx1"/>
                </a:solidFill>
                <a:cs typeface="+mn-cs"/>
              </a:rPr>
              <a:t>مدرس</a:t>
            </a:r>
          </a:p>
          <a:p>
            <a:pPr marL="0" lvl="0" indent="0"/>
            <a:r>
              <a:rPr lang="fa-IR" sz="1200" dirty="0">
                <a:solidFill>
                  <a:schemeClr val="tx1"/>
                </a:solidFill>
                <a:cs typeface="+mj-cs"/>
              </a:rPr>
              <a:t>حسین بدری</a:t>
            </a:r>
            <a:endParaRPr lang="en-US" sz="1200" dirty="0">
              <a:solidFill>
                <a:schemeClr val="tx1"/>
              </a:solidFill>
              <a:cs typeface="+mj-cs"/>
            </a:endParaRPr>
          </a:p>
          <a:p>
            <a:pPr marL="0" lvl="0" indent="0"/>
            <a:endParaRPr lang="en-US" sz="1200" dirty="0">
              <a:solidFill>
                <a:schemeClr val="tx1"/>
              </a:solidFill>
              <a:cs typeface="+mj-cs"/>
            </a:endParaRPr>
          </a:p>
          <a:p>
            <a:pPr marL="0" lvl="0" indent="0"/>
            <a:endParaRPr lang="fa-IR" sz="1200" dirty="0">
              <a:solidFill>
                <a:schemeClr val="tx1"/>
              </a:solidFill>
              <a:cs typeface="+mj-cs"/>
            </a:endParaRPr>
          </a:p>
          <a:p>
            <a:pPr marL="0" lvl="0" indent="0"/>
            <a:endParaRPr lang="fa-IR" sz="1200" dirty="0">
              <a:solidFill>
                <a:schemeClr val="tx1"/>
              </a:solidFill>
              <a:cs typeface="+mj-cs"/>
            </a:endParaRPr>
          </a:p>
          <a:p>
            <a:pPr marL="0" lvl="0" indent="0"/>
            <a:endParaRPr lang="fa-IR" sz="1200" dirty="0">
              <a:solidFill>
                <a:schemeClr val="tx1"/>
              </a:solidFill>
              <a:cs typeface="+mj-cs"/>
            </a:endParaRPr>
          </a:p>
          <a:p>
            <a:pPr marL="0" lvl="0" indent="0"/>
            <a:r>
              <a:rPr lang="fa-IR" sz="1200" dirty="0">
                <a:solidFill>
                  <a:schemeClr val="tx1"/>
                </a:solidFill>
                <a:cs typeface="+mj-cs"/>
              </a:rPr>
              <a:t>گروه آموزشی کامپیوتر استان گیلان</a:t>
            </a:r>
          </a:p>
        </p:txBody>
      </p:sp>
      <p:cxnSp>
        <p:nvCxnSpPr>
          <p:cNvPr id="138" name="Google Shape;138;p28"/>
          <p:cNvCxnSpPr/>
          <p:nvPr/>
        </p:nvCxnSpPr>
        <p:spPr>
          <a:xfrm>
            <a:off x="7057500" y="3601455"/>
            <a:ext cx="2086500" cy="0"/>
          </a:xfrm>
          <a:prstGeom prst="straightConnector1">
            <a:avLst/>
          </a:prstGeom>
          <a:ln w="381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Google Shape;136;p28"/>
          <p:cNvSpPr txBox="1">
            <a:spLocks/>
          </p:cNvSpPr>
          <p:nvPr/>
        </p:nvSpPr>
        <p:spPr>
          <a:xfrm>
            <a:off x="2904293" y="883673"/>
            <a:ext cx="3335414" cy="721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lgn="ctr" rtl="1">
              <a:spcAft>
                <a:spcPts val="600"/>
              </a:spcAft>
            </a:pPr>
            <a:r>
              <a:rPr lang="fa-IR" sz="1000" dirty="0">
                <a:cs typeface="+mn-cs"/>
              </a:rPr>
              <a:t>اداره کل آموزش و پرورش استان گیلان</a:t>
            </a:r>
          </a:p>
          <a:p>
            <a:pPr marL="0" indent="0" algn="ctr" rtl="1">
              <a:spcAft>
                <a:spcPts val="600"/>
              </a:spcAft>
            </a:pPr>
            <a:r>
              <a:rPr lang="fa-IR" sz="1100" dirty="0">
                <a:cs typeface="+mn-cs"/>
              </a:rPr>
              <a:t>معاونت آموزش متوسطه</a:t>
            </a:r>
          </a:p>
          <a:p>
            <a:pPr marL="0" indent="0" algn="ctr" rtl="1">
              <a:spcAft>
                <a:spcPts val="600"/>
              </a:spcAft>
            </a:pPr>
            <a:r>
              <a:rPr lang="fa-IR" dirty="0">
                <a:cs typeface="+mn-cs"/>
              </a:rPr>
              <a:t>اداره تکنولوژی، گروه‌های آموزش و بررسی محتوا</a:t>
            </a:r>
          </a:p>
        </p:txBody>
      </p:sp>
      <p:sp>
        <p:nvSpPr>
          <p:cNvPr id="8" name="Google Shape;136;p28"/>
          <p:cNvSpPr txBox="1">
            <a:spLocks/>
          </p:cNvSpPr>
          <p:nvPr/>
        </p:nvSpPr>
        <p:spPr>
          <a:xfrm>
            <a:off x="3729073" y="4674545"/>
            <a:ext cx="2038348" cy="3740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lgn="ctr" rtl="1"/>
            <a:r>
              <a:rPr lang="fa-IR" sz="1400" dirty="0">
                <a:cs typeface="+mn-cs"/>
              </a:rPr>
              <a:t>اسفند 1402</a:t>
            </a:r>
            <a:endParaRPr lang="en-US" sz="1400" dirty="0">
              <a:cs typeface="+mn-cs"/>
            </a:endParaRPr>
          </a:p>
        </p:txBody>
      </p:sp>
      <p:pic>
        <p:nvPicPr>
          <p:cNvPr id="6" name="Picture 5">
            <a:extLst>
              <a:ext uri="{FF2B5EF4-FFF2-40B4-BE49-F238E27FC236}">
                <a16:creationId xmlns:a16="http://schemas.microsoft.com/office/drawing/2014/main" id="{47C54620-67D4-D547-B087-989F833733DE}"/>
              </a:ext>
            </a:extLst>
          </p:cNvPr>
          <p:cNvPicPr>
            <a:picLocks noChangeAspect="1"/>
          </p:cNvPicPr>
          <p:nvPr/>
        </p:nvPicPr>
        <p:blipFill>
          <a:blip r:embed="rId3"/>
          <a:stretch>
            <a:fillRect/>
          </a:stretch>
        </p:blipFill>
        <p:spPr>
          <a:xfrm>
            <a:off x="1804457" y="3568533"/>
            <a:ext cx="1312035" cy="820022"/>
          </a:xfrm>
          <a:prstGeom prst="rect">
            <a:avLst/>
          </a:prstGeom>
        </p:spPr>
      </p:pic>
      <p:pic>
        <p:nvPicPr>
          <p:cNvPr id="9" name="Picture 8">
            <a:extLst>
              <a:ext uri="{FF2B5EF4-FFF2-40B4-BE49-F238E27FC236}">
                <a16:creationId xmlns:a16="http://schemas.microsoft.com/office/drawing/2014/main" id="{AA12DBB3-A3AD-DF46-2E65-E7ECFDB0AEF0}"/>
              </a:ext>
            </a:extLst>
          </p:cNvPr>
          <p:cNvPicPr>
            <a:picLocks noChangeAspect="1"/>
          </p:cNvPicPr>
          <p:nvPr/>
        </p:nvPicPr>
        <p:blipFill>
          <a:blip r:embed="rId4"/>
          <a:stretch>
            <a:fillRect/>
          </a:stretch>
        </p:blipFill>
        <p:spPr>
          <a:xfrm>
            <a:off x="3663783" y="3443182"/>
            <a:ext cx="1704974" cy="1070724"/>
          </a:xfrm>
          <a:prstGeom prst="rect">
            <a:avLst/>
          </a:prstGeom>
        </p:spPr>
      </p:pic>
      <p:pic>
        <p:nvPicPr>
          <p:cNvPr id="11" name="Picture 10">
            <a:extLst>
              <a:ext uri="{FF2B5EF4-FFF2-40B4-BE49-F238E27FC236}">
                <a16:creationId xmlns:a16="http://schemas.microsoft.com/office/drawing/2014/main" id="{F7B9E0A0-83B9-8335-082F-69AD0ECA41DA}"/>
              </a:ext>
            </a:extLst>
          </p:cNvPr>
          <p:cNvPicPr>
            <a:picLocks noChangeAspect="1"/>
          </p:cNvPicPr>
          <p:nvPr/>
        </p:nvPicPr>
        <p:blipFill>
          <a:blip r:embed="rId5"/>
          <a:stretch>
            <a:fillRect/>
          </a:stretch>
        </p:blipFill>
        <p:spPr>
          <a:xfrm>
            <a:off x="5916048" y="3407818"/>
            <a:ext cx="1141452" cy="1141452"/>
          </a:xfrm>
          <a:prstGeom prst="rect">
            <a:avLst/>
          </a:prstGeom>
        </p:spPr>
      </p:pic>
      <p:pic>
        <p:nvPicPr>
          <p:cNvPr id="12" name="Picture 11">
            <a:extLst>
              <a:ext uri="{FF2B5EF4-FFF2-40B4-BE49-F238E27FC236}">
                <a16:creationId xmlns:a16="http://schemas.microsoft.com/office/drawing/2014/main" id="{54A179DD-12B4-DDD8-A951-E5B65194FE2B}"/>
              </a:ext>
            </a:extLst>
          </p:cNvPr>
          <p:cNvPicPr>
            <a:picLocks noChangeAspect="1"/>
          </p:cNvPicPr>
          <p:nvPr/>
        </p:nvPicPr>
        <p:blipFill>
          <a:blip r:embed="rId6"/>
          <a:stretch>
            <a:fillRect/>
          </a:stretch>
        </p:blipFill>
        <p:spPr>
          <a:xfrm>
            <a:off x="4153523" y="39045"/>
            <a:ext cx="836954" cy="8369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4432300"/>
            <a:ext cx="4839000" cy="7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a-IR" sz="1400" b="1" dirty="0">
                <a:cs typeface="+mn-cs"/>
              </a:rPr>
              <a:t>حسین بدری</a:t>
            </a:r>
          </a:p>
          <a:p>
            <a:pPr marL="0" lvl="0" indent="0" algn="ctr" rtl="0">
              <a:spcBef>
                <a:spcPts val="0"/>
              </a:spcBef>
              <a:spcAft>
                <a:spcPts val="0"/>
              </a:spcAft>
              <a:buClr>
                <a:schemeClr val="dk1"/>
              </a:buClr>
              <a:buSzPts val="1100"/>
              <a:buFont typeface="Arial"/>
              <a:buNone/>
            </a:pPr>
            <a:endParaRPr lang="fa-IR" dirty="0">
              <a:cs typeface="+mn-cs"/>
            </a:endParaRPr>
          </a:p>
          <a:p>
            <a:pPr marL="0" lvl="0" indent="0" algn="ctr" rtl="0">
              <a:spcBef>
                <a:spcPts val="0"/>
              </a:spcBef>
              <a:spcAft>
                <a:spcPts val="0"/>
              </a:spcAft>
              <a:buClr>
                <a:schemeClr val="dk1"/>
              </a:buClr>
              <a:buSzPts val="1100"/>
              <a:buFont typeface="Arial"/>
              <a:buNone/>
            </a:pPr>
            <a:r>
              <a:rPr lang="fa-IR" dirty="0">
                <a:cs typeface="+mn-cs"/>
              </a:rPr>
              <a:t>زمستان 1402</a:t>
            </a:r>
            <a:endParaRPr dirty="0">
              <a:cs typeface="+mn-cs"/>
            </a:endParaRPr>
          </a:p>
        </p:txBody>
      </p:sp>
      <p:sp>
        <p:nvSpPr>
          <p:cNvPr id="598" name="Google Shape;598;p51"/>
          <p:cNvSpPr txBox="1">
            <a:spLocks noGrp="1"/>
          </p:cNvSpPr>
          <p:nvPr>
            <p:ph type="ctrTitle"/>
          </p:nvPr>
        </p:nvSpPr>
        <p:spPr>
          <a:xfrm flipH="1">
            <a:off x="1974150" y="1730544"/>
            <a:ext cx="5195700" cy="13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mn-cs"/>
              </a:rPr>
              <a:t>سپاس از توجه شما</a:t>
            </a:r>
            <a:endParaRPr dirty="0">
              <a:cs typeface="+mn-cs"/>
            </a:endParaRPr>
          </a:p>
        </p:txBody>
      </p:sp>
      <p:cxnSp>
        <p:nvCxnSpPr>
          <p:cNvPr id="599" name="Google Shape;599;p51"/>
          <p:cNvCxnSpPr/>
          <p:nvPr/>
        </p:nvCxnSpPr>
        <p:spPr>
          <a:xfrm flipH="1">
            <a:off x="3073400" y="1605500"/>
            <a:ext cx="6070600"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599;p51"/>
          <p:cNvCxnSpPr/>
          <p:nvPr/>
        </p:nvCxnSpPr>
        <p:spPr>
          <a:xfrm flipH="1">
            <a:off x="-125" y="3220888"/>
            <a:ext cx="6070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mj-cs"/>
              </a:rPr>
              <a:t>فهرست مطالب</a:t>
            </a:r>
            <a:endParaRPr dirty="0">
              <a:cs typeface="+mj-cs"/>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a-IR" dirty="0">
                <a:cs typeface="+mj-cs"/>
              </a:rPr>
              <a:t>مقدمه</a:t>
            </a:r>
            <a:endParaRPr dirty="0">
              <a:cs typeface="+mj-cs"/>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cs typeface="+mn-cs"/>
              </a:rPr>
              <a:t>معرفی پروژه</a:t>
            </a:r>
          </a:p>
          <a:p>
            <a:pPr marL="0" lvl="0" indent="0" algn="r" rtl="0">
              <a:spcBef>
                <a:spcPts val="0"/>
              </a:spcBef>
              <a:spcAft>
                <a:spcPts val="0"/>
              </a:spcAft>
              <a:buNone/>
            </a:pPr>
            <a:r>
              <a:rPr lang="fa-IR" dirty="0">
                <a:cs typeface="+mn-cs"/>
              </a:rPr>
              <a:t>مفاهیم اولیه و پیش‌نیازها</a:t>
            </a:r>
            <a:endParaRPr dirty="0">
              <a:cs typeface="+mn-cs"/>
            </a:endParaRP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a-IR" dirty="0">
                <a:cs typeface="+mj-cs"/>
              </a:rPr>
              <a:t>بررسی اولیه</a:t>
            </a:r>
            <a:endParaRPr dirty="0">
              <a:cs typeface="+mj-cs"/>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cs typeface="+mn-cs"/>
              </a:rPr>
              <a:t>بررسی فرمت و جزییات داده‌های ورودی</a:t>
            </a:r>
            <a:endParaRPr dirty="0">
              <a:cs typeface="+mn-cs"/>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a-IR" dirty="0">
                <a:cs typeface="+mj-cs"/>
              </a:rPr>
              <a:t>۱</a:t>
            </a:r>
            <a:endParaRPr dirty="0">
              <a:cs typeface="+mj-cs"/>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a-IR" dirty="0">
                <a:cs typeface="+mj-cs"/>
              </a:rPr>
              <a:t>۳</a:t>
            </a:r>
            <a:endParaRPr dirty="0">
              <a:cs typeface="+mj-cs"/>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a-IR" dirty="0">
                <a:cs typeface="+mj-cs"/>
              </a:rPr>
              <a:t>۲</a:t>
            </a:r>
            <a:endParaRPr dirty="0">
              <a:cs typeface="+mj-cs"/>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dirty="0">
                <a:cs typeface="+mj-cs"/>
              </a:rPr>
              <a:t>۴</a:t>
            </a:r>
            <a:endParaRPr dirty="0">
              <a:cs typeface="+mj-cs"/>
            </a:endParaRPr>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dirty="0">
                <a:cs typeface="+mj-cs"/>
              </a:rPr>
              <a:t>۵</a:t>
            </a:r>
            <a:endParaRPr dirty="0">
              <a:cs typeface="+mj-cs"/>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dirty="0">
                <a:cs typeface="+mj-cs"/>
              </a:rPr>
              <a:t>۶</a:t>
            </a:r>
            <a:endParaRPr dirty="0">
              <a:cs typeface="+mj-cs"/>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a-IR" dirty="0">
                <a:cs typeface="+mj-cs"/>
              </a:rPr>
              <a:t>فیلتر داده‌های ورودی</a:t>
            </a:r>
            <a:endParaRPr dirty="0">
              <a:cs typeface="+mj-cs"/>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cs typeface="+mn-cs"/>
              </a:rPr>
              <a:t>مرتب‌سازی و پردازش داده‌های ورودی</a:t>
            </a:r>
            <a:endParaRPr dirty="0">
              <a:cs typeface="+mn-cs"/>
            </a:endParaRPr>
          </a:p>
        </p:txBody>
      </p:sp>
      <p:sp>
        <p:nvSpPr>
          <p:cNvPr id="165" name="Google Shape;165;p30"/>
          <p:cNvSpPr txBox="1">
            <a:spLocks noGrp="1"/>
          </p:cNvSpPr>
          <p:nvPr>
            <p:ph type="ctrTitle" idx="16"/>
          </p:nvPr>
        </p:nvSpPr>
        <p:spPr>
          <a:xfrm>
            <a:off x="6811557" y="1775180"/>
            <a:ext cx="212289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a-IR" dirty="0">
                <a:cs typeface="+mj-cs"/>
              </a:rPr>
              <a:t>ذخیره‌سازی در پایگاه داده</a:t>
            </a:r>
            <a:endParaRPr dirty="0">
              <a:cs typeface="+mj-cs"/>
            </a:endParaRPr>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fa-IR" dirty="0">
                <a:cs typeface="+mn-cs"/>
              </a:rPr>
              <a:t>ذخیره‌سازی داده‌های پالایش شده در پایگاه داده </a:t>
            </a:r>
            <a:r>
              <a:rPr lang="en-US" dirty="0">
                <a:cs typeface="+mn-cs"/>
              </a:rPr>
              <a:t>MySQL</a:t>
            </a:r>
            <a:endParaRPr dirty="0">
              <a:cs typeface="+mn-cs"/>
            </a:endParaRP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a-IR" dirty="0">
                <a:cs typeface="+mj-cs"/>
              </a:rPr>
              <a:t>ساخت اکسل</a:t>
            </a:r>
            <a:endParaRPr dirty="0">
              <a:cs typeface="+mj-cs"/>
            </a:endParaRPr>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fa-IR" dirty="0">
                <a:cs typeface="+mn-cs"/>
              </a:rPr>
              <a:t>ساخت فایل اکسل از طریق کتابخانه </a:t>
            </a:r>
            <a:r>
              <a:rPr lang="en-US" dirty="0" err="1">
                <a:cs typeface="+mn-cs"/>
              </a:rPr>
              <a:t>PhpOffice</a:t>
            </a:r>
            <a:endParaRPr lang="fa-IR" dirty="0">
              <a:cs typeface="+mn-cs"/>
            </a:endParaRP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a-IR" dirty="0">
                <a:cs typeface="+mj-cs"/>
              </a:rPr>
              <a:t>مشاهده خروجی</a:t>
            </a:r>
          </a:p>
        </p:txBody>
      </p:sp>
      <p:sp>
        <p:nvSpPr>
          <p:cNvPr id="170" name="Google Shape;170;p30"/>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cs typeface="+mn-cs"/>
              </a:rPr>
              <a:t>مشاهده و بررسی فایل اکسل خروجی</a:t>
            </a:r>
            <a:endParaRPr dirty="0">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3875117" y="2964858"/>
            <a:ext cx="5005500" cy="767368"/>
          </a:xfrm>
          <a:prstGeom prst="rect">
            <a:avLst/>
          </a:prstGeom>
        </p:spPr>
        <p:txBody>
          <a:bodyPr spcFirstLastPara="1" wrap="square" lIns="91425" tIns="91425" rIns="91425" bIns="91425" anchor="ctr" anchorCtr="0">
            <a:noAutofit/>
          </a:bodyPr>
          <a:lstStyle/>
          <a:p>
            <a:pPr lvl="0" algn="r" rtl="1"/>
            <a:r>
              <a:rPr lang="fa-IR" sz="3200" b="0" dirty="0">
                <a:cs typeface="+mn-cs"/>
              </a:rPr>
              <a:t>مقدمه</a:t>
            </a:r>
          </a:p>
        </p:txBody>
      </p:sp>
      <p:sp>
        <p:nvSpPr>
          <p:cNvPr id="176" name="Google Shape;176;p31"/>
          <p:cNvSpPr txBox="1">
            <a:spLocks noGrp="1"/>
          </p:cNvSpPr>
          <p:nvPr>
            <p:ph type="title" idx="2"/>
          </p:nvPr>
        </p:nvSpPr>
        <p:spPr>
          <a:xfrm flipH="1">
            <a:off x="3755726" y="1541485"/>
            <a:ext cx="5124891" cy="1317045"/>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fa-IR" sz="7200" dirty="0">
                <a:cs typeface="+mn-cs"/>
              </a:rPr>
              <a:t>بخش اول</a:t>
            </a:r>
            <a:endParaRPr sz="7200" dirty="0">
              <a:cs typeface="+mn-cs"/>
            </a:endParaRPr>
          </a:p>
        </p:txBody>
      </p:sp>
      <p:cxnSp>
        <p:nvCxnSpPr>
          <p:cNvPr id="177" name="Google Shape;177;p31"/>
          <p:cNvCxnSpPr/>
          <p:nvPr/>
        </p:nvCxnSpPr>
        <p:spPr>
          <a:xfrm>
            <a:off x="7582500" y="3732226"/>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4655717" y="3760608"/>
            <a:ext cx="4224900" cy="536700"/>
          </a:xfrm>
          <a:prstGeom prst="rect">
            <a:avLst/>
          </a:prstGeom>
        </p:spPr>
        <p:txBody>
          <a:bodyPr spcFirstLastPara="1" wrap="square" lIns="91425" tIns="91425" rIns="91425" bIns="91425" anchor="t" anchorCtr="0">
            <a:noAutofit/>
          </a:bodyPr>
          <a:lstStyle/>
          <a:p>
            <a:pPr marL="0" lvl="0" indent="0" algn="r" rtl="1"/>
            <a:r>
              <a:rPr lang="fa-IR" sz="1600" dirty="0">
                <a:cs typeface="+mn-cs"/>
              </a:rPr>
              <a:t>معرفی پروژه، مفاهیم اولیه و پیش‌نیازها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AA7F421-4066-8043-8328-F31489B16F2C}"/>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0DD682A4-8B34-F387-0BB3-862D276956E5}"/>
              </a:ext>
            </a:extLst>
          </p:cNvPr>
          <p:cNvSpPr>
            <a:spLocks noGrp="1"/>
          </p:cNvSpPr>
          <p:nvPr>
            <p:ph type="subTitle" idx="1"/>
          </p:nvPr>
        </p:nvSpPr>
        <p:spPr>
          <a:xfrm>
            <a:off x="3817088" y="1041400"/>
            <a:ext cx="4917263" cy="3505200"/>
          </a:xfrm>
        </p:spPr>
        <p:txBody>
          <a:bodyPr/>
          <a:lstStyle/>
          <a:p>
            <a:pPr marL="0" indent="0" algn="justLow" rtl="1">
              <a:lnSpc>
                <a:spcPct val="150000"/>
              </a:lnSpc>
            </a:pPr>
            <a:r>
              <a:rPr lang="fa-IR" sz="1400" dirty="0">
                <a:cs typeface="+mn-cs"/>
              </a:rPr>
              <a:t>داده‌ها، در دهه گذشته، به سوختی برای رشد کسب ‌و کارها تبدیل شده‌اند و اینترنت، منبع اصلی داده‌ها است؛ با ۵ میلیارد کاربر که در هر ثانیه، میلیاردها نقطه داده تولید می‌کنند.</a:t>
            </a:r>
          </a:p>
          <a:p>
            <a:pPr marL="0" indent="0" algn="justLow" rtl="1">
              <a:lnSpc>
                <a:spcPct val="150000"/>
              </a:lnSpc>
            </a:pPr>
            <a:endParaRPr lang="fa-IR" sz="1400" dirty="0">
              <a:cs typeface="+mn-cs"/>
            </a:endParaRPr>
          </a:p>
          <a:p>
            <a:pPr marL="0" indent="0" algn="justLow" rtl="1">
              <a:lnSpc>
                <a:spcPct val="150000"/>
              </a:lnSpc>
            </a:pPr>
            <a:r>
              <a:rPr lang="fa-IR" sz="1400" b="1" dirty="0">
                <a:cs typeface="+mn-cs"/>
              </a:rPr>
              <a:t>تجزیه و تحلیل داده‌های وب </a:t>
            </a:r>
            <a:r>
              <a:rPr lang="fa-IR" sz="1400" dirty="0">
                <a:cs typeface="+mn-cs"/>
              </a:rPr>
              <a:t>می‌تواند به کسب و کارها کمک کند تا بینش‌هایی را برای دستیابی به اهداف تجاری خود کشف کنند. با این حال، جمع آوری حجم زیادی از داده‌ها برای مشاغل آسان نیست. به ‌ویژه برای آن‌هایی که هنوز فکر می‌کنند دکمه «صادر کردن به اکسل» (</a:t>
            </a:r>
            <a:r>
              <a:rPr lang="en-US" sz="1400" dirty="0">
                <a:cs typeface="+mn-cs"/>
              </a:rPr>
              <a:t>Export to Excel</a:t>
            </a:r>
            <a:r>
              <a:rPr lang="fa-IR" sz="1400" dirty="0">
                <a:cs typeface="+mn-cs"/>
              </a:rPr>
              <a:t>) و پردازش دستی، تنها گزینه‌‌ی استخراج داده‌ها هستند.</a:t>
            </a:r>
          </a:p>
        </p:txBody>
      </p:sp>
      <p:sp>
        <p:nvSpPr>
          <p:cNvPr id="8" name="Google Shape;260;p37">
            <a:extLst>
              <a:ext uri="{FF2B5EF4-FFF2-40B4-BE49-F238E27FC236}">
                <a16:creationId xmlns:a16="http://schemas.microsoft.com/office/drawing/2014/main" id="{1419C600-4776-477A-66AB-5B356FA68F2F}"/>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93AD173E-AA10-E43D-67AB-B5155022C634}"/>
              </a:ext>
            </a:extLst>
          </p:cNvPr>
          <p:cNvSpPr>
            <a:spLocks noGrp="1"/>
          </p:cNvSpPr>
          <p:nvPr>
            <p:ph type="ctrTitle"/>
          </p:nvPr>
        </p:nvSpPr>
        <p:spPr>
          <a:xfrm>
            <a:off x="2832100" y="140484"/>
            <a:ext cx="3479800"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مقدمه</a:t>
            </a:r>
            <a:endParaRPr lang="en-US" sz="2000" dirty="0">
              <a:solidFill>
                <a:schemeClr val="tx1"/>
              </a:solidFill>
              <a:cs typeface="+mn-cs"/>
            </a:endParaRPr>
          </a:p>
        </p:txBody>
      </p:sp>
      <p:sp>
        <p:nvSpPr>
          <p:cNvPr id="9" name="Title 4">
            <a:extLst>
              <a:ext uri="{FF2B5EF4-FFF2-40B4-BE49-F238E27FC236}">
                <a16:creationId xmlns:a16="http://schemas.microsoft.com/office/drawing/2014/main" id="{6CB44484-153F-D9A7-4C15-0E25F0A86C77}"/>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pic>
        <p:nvPicPr>
          <p:cNvPr id="29" name="Picture 28">
            <a:extLst>
              <a:ext uri="{FF2B5EF4-FFF2-40B4-BE49-F238E27FC236}">
                <a16:creationId xmlns:a16="http://schemas.microsoft.com/office/drawing/2014/main" id="{54634BFA-ABE4-CAC8-933F-022DF439A1BF}"/>
              </a:ext>
            </a:extLst>
          </p:cNvPr>
          <p:cNvPicPr>
            <a:picLocks noChangeAspect="1"/>
          </p:cNvPicPr>
          <p:nvPr/>
        </p:nvPicPr>
        <p:blipFill>
          <a:blip r:embed="rId4"/>
          <a:srcRect/>
          <a:stretch/>
        </p:blipFill>
        <p:spPr>
          <a:xfrm>
            <a:off x="248768" y="1041400"/>
            <a:ext cx="3479800" cy="3479800"/>
          </a:xfrm>
          <a:prstGeom prst="rect">
            <a:avLst/>
          </a:prstGeom>
        </p:spPr>
      </p:pic>
    </p:spTree>
    <p:extLst>
      <p:ext uri="{BB962C8B-B14F-4D97-AF65-F5344CB8AC3E}">
        <p14:creationId xmlns:p14="http://schemas.microsoft.com/office/powerpoint/2010/main" val="2255229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984500" y="1041400"/>
            <a:ext cx="5749851" cy="3505200"/>
          </a:xfrm>
        </p:spPr>
        <p:txBody>
          <a:bodyPr/>
          <a:lstStyle/>
          <a:p>
            <a:pPr marL="0" indent="0" algn="justLow" rtl="1">
              <a:lnSpc>
                <a:spcPct val="150000"/>
              </a:lnSpc>
            </a:pPr>
            <a:r>
              <a:rPr lang="fa-IR" sz="1400" dirty="0">
                <a:cs typeface="+mn-cs"/>
              </a:rPr>
              <a:t>به فرایند جمع‌آوری و استخراج اتوماتیک داده‌های موجود در یک یا چند وب‌سایت و فیلتر نمودن و ‌‌ذخیره داده‌ها با فرمت دلخواه </a:t>
            </a:r>
            <a:r>
              <a:rPr lang="fa-IR" sz="1400" b="1" dirty="0">
                <a:cs typeface="+mn-cs"/>
              </a:rPr>
              <a:t>وب اسکرپینگ (</a:t>
            </a:r>
            <a:r>
              <a:rPr lang="en-US" sz="1400" b="1" dirty="0">
                <a:cs typeface="+mn-cs"/>
              </a:rPr>
              <a:t>Web Scraping</a:t>
            </a:r>
            <a:r>
              <a:rPr lang="fa-IR" sz="1400" b="1" dirty="0">
                <a:cs typeface="+mn-cs"/>
              </a:rPr>
              <a:t>)</a:t>
            </a:r>
            <a:r>
              <a:rPr lang="fa-IR" sz="1400" dirty="0">
                <a:cs typeface="+mn-cs"/>
              </a:rPr>
              <a:t> گفته می‌شود.</a:t>
            </a:r>
          </a:p>
        </p:txBody>
      </p:sp>
      <p:sp>
        <p:nvSpPr>
          <p:cNvPr id="8" name="Google Shape;260;p37"/>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p:cNvSpPr>
            <a:spLocks noGrp="1"/>
          </p:cNvSpPr>
          <p:nvPr>
            <p:ph type="ctrTitle"/>
          </p:nvPr>
        </p:nvSpPr>
        <p:spPr>
          <a:xfrm>
            <a:off x="3086100" y="140484"/>
            <a:ext cx="2971800" cy="662274"/>
          </a:xfrm>
        </p:spPr>
        <p:txBody>
          <a:bodyPr anchor="ctr"/>
          <a:lstStyle/>
          <a:p>
            <a:pPr rtl="1"/>
            <a:r>
              <a:rPr lang="fa-IR" sz="2000" dirty="0">
                <a:solidFill>
                  <a:schemeClr val="tx1"/>
                </a:solidFill>
                <a:cs typeface="+mn-cs"/>
              </a:rPr>
              <a:t>تعریف وب اسکرپینگ</a:t>
            </a:r>
            <a:endParaRPr lang="en-US" sz="2000" dirty="0">
              <a:solidFill>
                <a:schemeClr val="tx1"/>
              </a:solidFill>
              <a:cs typeface="+mn-cs"/>
            </a:endParaRPr>
          </a:p>
        </p:txBody>
      </p:sp>
      <p:sp>
        <p:nvSpPr>
          <p:cNvPr id="9" name="Title 4"/>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pic>
        <p:nvPicPr>
          <p:cNvPr id="29" name="Picture 28"/>
          <p:cNvPicPr>
            <a:picLocks noChangeAspect="1"/>
          </p:cNvPicPr>
          <p:nvPr/>
        </p:nvPicPr>
        <p:blipFill>
          <a:blip r:embed="rId4"/>
          <a:srcRect/>
          <a:stretch/>
        </p:blipFill>
        <p:spPr>
          <a:xfrm>
            <a:off x="525763" y="920296"/>
            <a:ext cx="2186385" cy="3747407"/>
          </a:xfrm>
          <a:prstGeom prst="rect">
            <a:avLst/>
          </a:prstGeom>
        </p:spPr>
      </p:pic>
      <p:pic>
        <p:nvPicPr>
          <p:cNvPr id="3" name="Picture 2">
            <a:extLst>
              <a:ext uri="{FF2B5EF4-FFF2-40B4-BE49-F238E27FC236}">
                <a16:creationId xmlns:a16="http://schemas.microsoft.com/office/drawing/2014/main" id="{916AE46A-24CF-2778-BB54-37463958A5E2}"/>
              </a:ext>
            </a:extLst>
          </p:cNvPr>
          <p:cNvPicPr>
            <a:picLocks noChangeAspect="1"/>
          </p:cNvPicPr>
          <p:nvPr/>
        </p:nvPicPr>
        <p:blipFill>
          <a:blip r:embed="rId5"/>
          <a:stretch>
            <a:fillRect/>
          </a:stretch>
        </p:blipFill>
        <p:spPr>
          <a:xfrm>
            <a:off x="3394889" y="1924203"/>
            <a:ext cx="4473204" cy="3122802"/>
          </a:xfrm>
          <a:prstGeom prst="rect">
            <a:avLst/>
          </a:prstGeom>
        </p:spPr>
      </p:pic>
    </p:spTree>
    <p:extLst>
      <p:ext uri="{BB962C8B-B14F-4D97-AF65-F5344CB8AC3E}">
        <p14:creationId xmlns:p14="http://schemas.microsoft.com/office/powerpoint/2010/main" val="277580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ACC3325-1FD9-7F5F-4F1D-67BCF768E399}"/>
            </a:ext>
          </a:extLst>
        </p:cNvPr>
        <p:cNvGrpSpPr/>
        <p:nvPr/>
      </p:nvGrpSpPr>
      <p:grpSpPr>
        <a:xfrm>
          <a:off x="0" y="0"/>
          <a:ext cx="0" cy="0"/>
          <a:chOff x="0" y="0"/>
          <a:chExt cx="0" cy="0"/>
        </a:xfrm>
      </p:grpSpPr>
      <p:sp>
        <p:nvSpPr>
          <p:cNvPr id="8" name="Google Shape;260;p37">
            <a:extLst>
              <a:ext uri="{FF2B5EF4-FFF2-40B4-BE49-F238E27FC236}">
                <a16:creationId xmlns:a16="http://schemas.microsoft.com/office/drawing/2014/main" id="{EE3A2A12-6730-FAA3-2077-2DE80EFF7391}"/>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7A05B020-E7F9-9A90-D700-9E6E672D8B8F}"/>
              </a:ext>
            </a:extLst>
          </p:cNvPr>
          <p:cNvSpPr>
            <a:spLocks noGrp="1"/>
          </p:cNvSpPr>
          <p:nvPr>
            <p:ph type="ctrTitle"/>
          </p:nvPr>
        </p:nvSpPr>
        <p:spPr>
          <a:xfrm>
            <a:off x="2275367" y="140484"/>
            <a:ext cx="4593266"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چرا باید از وب اسکرپینگ استفاده نمود؟</a:t>
            </a:r>
            <a:endParaRPr lang="en-US" sz="2000" dirty="0">
              <a:solidFill>
                <a:schemeClr val="tx1"/>
              </a:solidFill>
              <a:cs typeface="+mn-cs"/>
            </a:endParaRPr>
          </a:p>
        </p:txBody>
      </p:sp>
      <p:sp>
        <p:nvSpPr>
          <p:cNvPr id="9" name="Title 4">
            <a:extLst>
              <a:ext uri="{FF2B5EF4-FFF2-40B4-BE49-F238E27FC236}">
                <a16:creationId xmlns:a16="http://schemas.microsoft.com/office/drawing/2014/main" id="{338C2297-8EFB-FA18-8B18-22921126340B}"/>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sp>
        <p:nvSpPr>
          <p:cNvPr id="12" name="Google Shape;194;p33">
            <a:extLst>
              <a:ext uri="{FF2B5EF4-FFF2-40B4-BE49-F238E27FC236}">
                <a16:creationId xmlns:a16="http://schemas.microsoft.com/office/drawing/2014/main" id="{B5CC540A-5956-71E6-78E4-ACC7CBF8660B}"/>
              </a:ext>
            </a:extLst>
          </p:cNvPr>
          <p:cNvSpPr/>
          <p:nvPr/>
        </p:nvSpPr>
        <p:spPr>
          <a:xfrm flipH="1">
            <a:off x="5365770" y="2156225"/>
            <a:ext cx="2883163" cy="2149962"/>
          </a:xfrm>
          <a:prstGeom prst="snip2DiagRect">
            <a:avLst>
              <a:gd name="adj1" fmla="val 0"/>
              <a:gd name="adj2" fmla="val 11967"/>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4" name="Google Shape;196;p33">
            <a:extLst>
              <a:ext uri="{FF2B5EF4-FFF2-40B4-BE49-F238E27FC236}">
                <a16:creationId xmlns:a16="http://schemas.microsoft.com/office/drawing/2014/main" id="{AEBFC019-D83F-7BCD-583B-587D4CB97B1B}"/>
              </a:ext>
            </a:extLst>
          </p:cNvPr>
          <p:cNvSpPr txBox="1"/>
          <p:nvPr/>
        </p:nvSpPr>
        <p:spPr>
          <a:xfrm>
            <a:off x="5996763" y="2408758"/>
            <a:ext cx="2099273" cy="1746666"/>
          </a:xfrm>
          <a:prstGeom prst="rect">
            <a:avLst/>
          </a:prstGeom>
          <a:noFill/>
          <a:ln>
            <a:noFill/>
          </a:ln>
        </p:spPr>
        <p:txBody>
          <a:bodyPr spcFirstLastPara="1" wrap="square" lIns="91425" tIns="91425" rIns="91425" bIns="91425" anchor="t" anchorCtr="0">
            <a:noAutofit/>
          </a:bodyPr>
          <a:lstStyle/>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پایش قیمت‌گذاری رقبا</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پایش اخبار و محتوا</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پایش عملکرد برند</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اتوماسیون کسب‌وکار</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بازاریابی داده‌محور</a:t>
            </a:r>
          </a:p>
        </p:txBody>
      </p:sp>
      <p:sp>
        <p:nvSpPr>
          <p:cNvPr id="15" name="Google Shape;199;p33">
            <a:extLst>
              <a:ext uri="{FF2B5EF4-FFF2-40B4-BE49-F238E27FC236}">
                <a16:creationId xmlns:a16="http://schemas.microsoft.com/office/drawing/2014/main" id="{E4B59B13-0321-A757-074A-6D9DACA8941D}"/>
              </a:ext>
            </a:extLst>
          </p:cNvPr>
          <p:cNvSpPr/>
          <p:nvPr/>
        </p:nvSpPr>
        <p:spPr>
          <a:xfrm>
            <a:off x="3054969" y="988076"/>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800" b="1" dirty="0">
                <a:solidFill>
                  <a:schemeClr val="dk1"/>
                </a:solidFill>
                <a:latin typeface="Exo 2"/>
                <a:ea typeface="Exo 2"/>
                <a:cs typeface="+mn-cs"/>
                <a:sym typeface="Exo 2"/>
              </a:rPr>
              <a:t>مزایا و معایب وب اسکرپینگ</a:t>
            </a:r>
          </a:p>
        </p:txBody>
      </p:sp>
      <p:cxnSp>
        <p:nvCxnSpPr>
          <p:cNvPr id="16" name="Google Shape;201;p33">
            <a:extLst>
              <a:ext uri="{FF2B5EF4-FFF2-40B4-BE49-F238E27FC236}">
                <a16:creationId xmlns:a16="http://schemas.microsoft.com/office/drawing/2014/main" id="{599377AF-46C4-CB1B-58CD-8895D8088AEC}"/>
              </a:ext>
            </a:extLst>
          </p:cNvPr>
          <p:cNvCxnSpPr>
            <a:cxnSpLocks/>
            <a:endCxn id="4" idx="3"/>
          </p:cNvCxnSpPr>
          <p:nvPr/>
        </p:nvCxnSpPr>
        <p:spPr>
          <a:xfrm rot="10800000" flipV="1">
            <a:off x="1426219" y="1405001"/>
            <a:ext cx="1555500" cy="570740"/>
          </a:xfrm>
          <a:prstGeom prst="bentConnector2">
            <a:avLst/>
          </a:prstGeom>
          <a:noFill/>
          <a:ln w="9525" cap="flat" cmpd="sng">
            <a:solidFill>
              <a:schemeClr val="dk2"/>
            </a:solidFill>
            <a:prstDash val="solid"/>
            <a:round/>
            <a:headEnd type="none" w="med" len="med"/>
            <a:tailEnd type="none" w="med" len="med"/>
          </a:ln>
        </p:spPr>
      </p:cxnSp>
      <p:cxnSp>
        <p:nvCxnSpPr>
          <p:cNvPr id="17" name="Google Shape;204;p33">
            <a:extLst>
              <a:ext uri="{FF2B5EF4-FFF2-40B4-BE49-F238E27FC236}">
                <a16:creationId xmlns:a16="http://schemas.microsoft.com/office/drawing/2014/main" id="{875F5EE8-424C-85FE-AA5F-DEF619841A74}"/>
              </a:ext>
            </a:extLst>
          </p:cNvPr>
          <p:cNvCxnSpPr>
            <a:cxnSpLocks/>
            <a:endCxn id="2" idx="3"/>
          </p:cNvCxnSpPr>
          <p:nvPr/>
        </p:nvCxnSpPr>
        <p:spPr>
          <a:xfrm>
            <a:off x="6187169" y="1456001"/>
            <a:ext cx="1246864" cy="549938"/>
          </a:xfrm>
          <a:prstGeom prst="bentConnector2">
            <a:avLst/>
          </a:prstGeom>
          <a:noFill/>
          <a:ln w="9525" cap="flat" cmpd="sng">
            <a:solidFill>
              <a:schemeClr val="dk2"/>
            </a:solidFill>
            <a:prstDash val="solid"/>
            <a:round/>
            <a:headEnd type="none" w="med" len="med"/>
            <a:tailEnd type="none" w="med" len="med"/>
          </a:ln>
        </p:spPr>
      </p:cxnSp>
      <p:sp>
        <p:nvSpPr>
          <p:cNvPr id="2" name="Google Shape;260;p37">
            <a:extLst>
              <a:ext uri="{FF2B5EF4-FFF2-40B4-BE49-F238E27FC236}">
                <a16:creationId xmlns:a16="http://schemas.microsoft.com/office/drawing/2014/main" id="{EEF26908-D127-DD28-478B-20E69808A44C}"/>
              </a:ext>
            </a:extLst>
          </p:cNvPr>
          <p:cNvSpPr/>
          <p:nvPr/>
        </p:nvSpPr>
        <p:spPr>
          <a:xfrm flipH="1">
            <a:off x="6794432" y="2005939"/>
            <a:ext cx="1279203" cy="360969"/>
          </a:xfrm>
          <a:prstGeom prst="snip2DiagRect">
            <a:avLst>
              <a:gd name="adj1" fmla="val 0"/>
              <a:gd name="adj2" fmla="val 22828"/>
            </a:avLst>
          </a:prstGeom>
          <a:solidFill>
            <a:schemeClr val="tx2"/>
          </a:solidFill>
          <a:ln>
            <a:solidFill>
              <a:schemeClr val="bg2"/>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b="1" dirty="0">
                <a:solidFill>
                  <a:schemeClr val="tx1"/>
                </a:solidFill>
                <a:cs typeface="+mn-cs"/>
              </a:rPr>
              <a:t>مزایا</a:t>
            </a:r>
            <a:endParaRPr b="1" dirty="0">
              <a:solidFill>
                <a:schemeClr val="tx1"/>
              </a:solidFill>
              <a:cs typeface="+mn-cs"/>
            </a:endParaRPr>
          </a:p>
        </p:txBody>
      </p:sp>
      <p:sp>
        <p:nvSpPr>
          <p:cNvPr id="7" name="Google Shape;194;p33">
            <a:extLst>
              <a:ext uri="{FF2B5EF4-FFF2-40B4-BE49-F238E27FC236}">
                <a16:creationId xmlns:a16="http://schemas.microsoft.com/office/drawing/2014/main" id="{0AB22915-9FD9-83ED-6A79-0319FDF3641B}"/>
              </a:ext>
            </a:extLst>
          </p:cNvPr>
          <p:cNvSpPr/>
          <p:nvPr/>
        </p:nvSpPr>
        <p:spPr>
          <a:xfrm>
            <a:off x="587326" y="2156224"/>
            <a:ext cx="3190905" cy="2149963"/>
          </a:xfrm>
          <a:prstGeom prst="snip2DiagRect">
            <a:avLst>
              <a:gd name="adj1" fmla="val 0"/>
              <a:gd name="adj2" fmla="val 11967"/>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4" name="Google Shape;260;p37">
            <a:extLst>
              <a:ext uri="{FF2B5EF4-FFF2-40B4-BE49-F238E27FC236}">
                <a16:creationId xmlns:a16="http://schemas.microsoft.com/office/drawing/2014/main" id="{5FAD4788-E2BD-0930-4D8E-FB5E3B3679CD}"/>
              </a:ext>
            </a:extLst>
          </p:cNvPr>
          <p:cNvSpPr/>
          <p:nvPr/>
        </p:nvSpPr>
        <p:spPr>
          <a:xfrm flipH="1">
            <a:off x="786618" y="1975741"/>
            <a:ext cx="1279203" cy="360969"/>
          </a:xfrm>
          <a:prstGeom prst="snip2DiagRect">
            <a:avLst>
              <a:gd name="adj1" fmla="val 0"/>
              <a:gd name="adj2" fmla="val 22828"/>
            </a:avLst>
          </a:prstGeom>
          <a:solidFill>
            <a:schemeClr val="tx2"/>
          </a:solidFill>
          <a:ln>
            <a:solidFill>
              <a:schemeClr val="bg2"/>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b="1" dirty="0">
                <a:solidFill>
                  <a:schemeClr val="tx1"/>
                </a:solidFill>
                <a:cs typeface="+mn-cs"/>
              </a:rPr>
              <a:t>معایب</a:t>
            </a:r>
            <a:endParaRPr b="1" dirty="0">
              <a:solidFill>
                <a:schemeClr val="tx1"/>
              </a:solidFill>
              <a:cs typeface="+mn-cs"/>
            </a:endParaRPr>
          </a:p>
        </p:txBody>
      </p:sp>
      <p:sp>
        <p:nvSpPr>
          <p:cNvPr id="19" name="Google Shape;196;p33">
            <a:extLst>
              <a:ext uri="{FF2B5EF4-FFF2-40B4-BE49-F238E27FC236}">
                <a16:creationId xmlns:a16="http://schemas.microsoft.com/office/drawing/2014/main" id="{8C33CC51-C160-BF37-CCB7-E6D67F864DE8}"/>
              </a:ext>
            </a:extLst>
          </p:cNvPr>
          <p:cNvSpPr txBox="1"/>
          <p:nvPr/>
        </p:nvSpPr>
        <p:spPr>
          <a:xfrm>
            <a:off x="587326" y="2375088"/>
            <a:ext cx="3190905" cy="1746666"/>
          </a:xfrm>
          <a:prstGeom prst="rect">
            <a:avLst/>
          </a:prstGeom>
          <a:noFill/>
          <a:ln>
            <a:noFill/>
          </a:ln>
        </p:spPr>
        <p:txBody>
          <a:bodyPr spcFirstLastPara="1" wrap="square" lIns="91425" tIns="91425" rIns="91425" bIns="91425" anchor="t" anchorCtr="0">
            <a:noAutofit/>
          </a:bodyPr>
          <a:lstStyle/>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نیازمند یادگیری زبان برنامه‌نویسی</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صرف زمان و هزینه جهت توسعه نرم‌افزار</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تغییر همیشگی ساختار وب‌سایت‌ها</a:t>
            </a:r>
          </a:p>
          <a:p>
            <a:pPr marL="171450" lvl="0" indent="-171450" algn="justLow" rtl="1">
              <a:lnSpc>
                <a:spcPct val="150000"/>
              </a:lnSpc>
              <a:buClr>
                <a:schemeClr val="bg1"/>
              </a:buClr>
              <a:buSzPts val="1100"/>
              <a:buFont typeface="Arial" panose="020B0604020202020204" pitchFamily="34" charset="0"/>
              <a:buChar char="•"/>
            </a:pPr>
            <a:r>
              <a:rPr lang="fa-IR" dirty="0">
                <a:solidFill>
                  <a:schemeClr val="lt1"/>
                </a:solidFill>
                <a:latin typeface="Roboto Condensed Light"/>
                <a:ea typeface="Roboto Condensed Light"/>
                <a:cs typeface="+mn-cs"/>
                <a:sym typeface="Roboto Condensed Light"/>
              </a:rPr>
              <a:t>شناسایی و بسته شدن </a:t>
            </a:r>
            <a:r>
              <a:rPr lang="en-US" dirty="0">
                <a:solidFill>
                  <a:schemeClr val="lt1"/>
                </a:solidFill>
                <a:latin typeface="Roboto Condensed Light"/>
                <a:ea typeface="Roboto Condensed Light"/>
                <a:cs typeface="+mn-cs"/>
                <a:sym typeface="Roboto Condensed Light"/>
              </a:rPr>
              <a:t>IP</a:t>
            </a:r>
          </a:p>
        </p:txBody>
      </p:sp>
    </p:spTree>
    <p:extLst>
      <p:ext uri="{BB962C8B-B14F-4D97-AF65-F5344CB8AC3E}">
        <p14:creationId xmlns:p14="http://schemas.microsoft.com/office/powerpoint/2010/main" val="143253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AF9C756-794B-DFD9-1960-EBD4F46C49DA}"/>
            </a:ext>
          </a:extLst>
        </p:cNvPr>
        <p:cNvGrpSpPr/>
        <p:nvPr/>
      </p:nvGrpSpPr>
      <p:grpSpPr>
        <a:xfrm>
          <a:off x="0" y="0"/>
          <a:ext cx="0" cy="0"/>
          <a:chOff x="0" y="0"/>
          <a:chExt cx="0" cy="0"/>
        </a:xfrm>
      </p:grpSpPr>
      <p:sp>
        <p:nvSpPr>
          <p:cNvPr id="8" name="Google Shape;260;p37">
            <a:extLst>
              <a:ext uri="{FF2B5EF4-FFF2-40B4-BE49-F238E27FC236}">
                <a16:creationId xmlns:a16="http://schemas.microsoft.com/office/drawing/2014/main" id="{EF91EB3A-F26B-A025-302C-C98943E8CEB3}"/>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C6C47D82-CEA4-6E81-934C-4E63C1402726}"/>
              </a:ext>
            </a:extLst>
          </p:cNvPr>
          <p:cNvSpPr>
            <a:spLocks noGrp="1"/>
          </p:cNvSpPr>
          <p:nvPr>
            <p:ph type="ctrTitle"/>
          </p:nvPr>
        </p:nvSpPr>
        <p:spPr>
          <a:xfrm>
            <a:off x="2541181" y="140484"/>
            <a:ext cx="4061638"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نمونه‌ای از سرویس‌های داخلی</a:t>
            </a:r>
            <a:endParaRPr lang="en-US" sz="2000" dirty="0">
              <a:solidFill>
                <a:schemeClr val="tx1"/>
              </a:solidFill>
              <a:cs typeface="+mn-cs"/>
            </a:endParaRPr>
          </a:p>
        </p:txBody>
      </p:sp>
      <p:sp>
        <p:nvSpPr>
          <p:cNvPr id="9" name="Title 4">
            <a:extLst>
              <a:ext uri="{FF2B5EF4-FFF2-40B4-BE49-F238E27FC236}">
                <a16:creationId xmlns:a16="http://schemas.microsoft.com/office/drawing/2014/main" id="{9A1D1325-D15E-4922-6D42-890BD7483397}"/>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pic>
        <p:nvPicPr>
          <p:cNvPr id="10" name="Picture 9">
            <a:extLst>
              <a:ext uri="{FF2B5EF4-FFF2-40B4-BE49-F238E27FC236}">
                <a16:creationId xmlns:a16="http://schemas.microsoft.com/office/drawing/2014/main" id="{B676310A-6CCB-14F0-FC9F-BE9651400D24}"/>
              </a:ext>
            </a:extLst>
          </p:cNvPr>
          <p:cNvPicPr>
            <a:picLocks noChangeAspect="1"/>
          </p:cNvPicPr>
          <p:nvPr/>
        </p:nvPicPr>
        <p:blipFill>
          <a:blip r:embed="rId4"/>
          <a:stretch>
            <a:fillRect/>
          </a:stretch>
        </p:blipFill>
        <p:spPr>
          <a:xfrm>
            <a:off x="5219700" y="802758"/>
            <a:ext cx="2380456" cy="4231922"/>
          </a:xfrm>
          <a:prstGeom prst="rect">
            <a:avLst/>
          </a:prstGeom>
        </p:spPr>
      </p:pic>
      <p:pic>
        <p:nvPicPr>
          <p:cNvPr id="13" name="Picture 12">
            <a:extLst>
              <a:ext uri="{FF2B5EF4-FFF2-40B4-BE49-F238E27FC236}">
                <a16:creationId xmlns:a16="http://schemas.microsoft.com/office/drawing/2014/main" id="{D9BF227D-6EF8-8F0C-DDA0-11C42C45E436}"/>
              </a:ext>
            </a:extLst>
          </p:cNvPr>
          <p:cNvPicPr>
            <a:picLocks noChangeAspect="1"/>
          </p:cNvPicPr>
          <p:nvPr/>
        </p:nvPicPr>
        <p:blipFill>
          <a:blip r:embed="rId5"/>
          <a:stretch>
            <a:fillRect/>
          </a:stretch>
        </p:blipFill>
        <p:spPr>
          <a:xfrm>
            <a:off x="1327944" y="802758"/>
            <a:ext cx="2380456" cy="4231922"/>
          </a:xfrm>
          <a:prstGeom prst="rect">
            <a:avLst/>
          </a:prstGeom>
        </p:spPr>
      </p:pic>
    </p:spTree>
    <p:extLst>
      <p:ext uri="{BB962C8B-B14F-4D97-AF65-F5344CB8AC3E}">
        <p14:creationId xmlns:p14="http://schemas.microsoft.com/office/powerpoint/2010/main" val="286462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7ED0A47-E617-5FAD-2839-7D6E0EAAD258}"/>
            </a:ext>
          </a:extLst>
        </p:cNvPr>
        <p:cNvGrpSpPr/>
        <p:nvPr/>
      </p:nvGrpSpPr>
      <p:grpSpPr>
        <a:xfrm>
          <a:off x="0" y="0"/>
          <a:ext cx="0" cy="0"/>
          <a:chOff x="0" y="0"/>
          <a:chExt cx="0" cy="0"/>
        </a:xfrm>
      </p:grpSpPr>
      <p:sp>
        <p:nvSpPr>
          <p:cNvPr id="8" name="Google Shape;260;p37">
            <a:extLst>
              <a:ext uri="{FF2B5EF4-FFF2-40B4-BE49-F238E27FC236}">
                <a16:creationId xmlns:a16="http://schemas.microsoft.com/office/drawing/2014/main" id="{4B37B3BE-3DDE-9596-C6A4-6CF9145C3DD6}"/>
              </a:ext>
            </a:extLst>
          </p:cNvPr>
          <p:cNvSpPr/>
          <p:nvPr/>
        </p:nvSpPr>
        <p:spPr>
          <a:xfrm flipH="1">
            <a:off x="8096036" y="442765"/>
            <a:ext cx="1279203" cy="360969"/>
          </a:xfrm>
          <a:prstGeom prst="snip2DiagRect">
            <a:avLst>
              <a:gd name="adj1" fmla="val 0"/>
              <a:gd name="adj2" fmla="val 22828"/>
            </a:avLst>
          </a:prstGeom>
          <a:solidFill>
            <a:schemeClr val="dk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n-cs"/>
            </a:endParaRPr>
          </a:p>
        </p:txBody>
      </p:sp>
      <p:sp>
        <p:nvSpPr>
          <p:cNvPr id="5" name="Title 4">
            <a:extLst>
              <a:ext uri="{FF2B5EF4-FFF2-40B4-BE49-F238E27FC236}">
                <a16:creationId xmlns:a16="http://schemas.microsoft.com/office/drawing/2014/main" id="{FCCC4651-AA39-9794-5B2C-44E738B4B556}"/>
              </a:ext>
            </a:extLst>
          </p:cNvPr>
          <p:cNvSpPr>
            <a:spLocks noGrp="1"/>
          </p:cNvSpPr>
          <p:nvPr>
            <p:ph type="ctrTitle"/>
          </p:nvPr>
        </p:nvSpPr>
        <p:spPr>
          <a:xfrm>
            <a:off x="1078547" y="140484"/>
            <a:ext cx="6986906" cy="662274"/>
          </a:xfrm>
          <a:noFill/>
          <a:ln>
            <a:noFill/>
          </a:ln>
        </p:spPr>
        <p:txBody>
          <a:bodyPr spcFirstLastPara="1" wrap="square" lIns="91425" tIns="91425" rIns="91425" bIns="91425" anchor="ctr" anchorCtr="0">
            <a:noAutofit/>
          </a:bodyPr>
          <a:lstStyle/>
          <a:p>
            <a:pPr rtl="1"/>
            <a:r>
              <a:rPr lang="fa-IR" sz="2000" dirty="0">
                <a:solidFill>
                  <a:schemeClr val="tx1"/>
                </a:solidFill>
                <a:cs typeface="+mn-cs"/>
              </a:rPr>
              <a:t>کتابخانه‌های وب اسکرپینگ</a:t>
            </a:r>
            <a:endParaRPr lang="en-US" sz="2000" dirty="0">
              <a:solidFill>
                <a:schemeClr val="tx1"/>
              </a:solidFill>
              <a:cs typeface="+mn-cs"/>
            </a:endParaRPr>
          </a:p>
        </p:txBody>
      </p:sp>
      <p:sp>
        <p:nvSpPr>
          <p:cNvPr id="9" name="Title 4">
            <a:extLst>
              <a:ext uri="{FF2B5EF4-FFF2-40B4-BE49-F238E27FC236}">
                <a16:creationId xmlns:a16="http://schemas.microsoft.com/office/drawing/2014/main" id="{14B6C2FF-77ED-8B45-6155-0BAB39C164E3}"/>
              </a:ext>
            </a:extLst>
          </p:cNvPr>
          <p:cNvSpPr txBox="1">
            <a:spLocks/>
          </p:cNvSpPr>
          <p:nvPr/>
        </p:nvSpPr>
        <p:spPr>
          <a:xfrm>
            <a:off x="8096036" y="338958"/>
            <a:ext cx="1026346" cy="46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pPr rtl="1"/>
            <a:r>
              <a:rPr lang="fa-IR" sz="1400" b="0" dirty="0">
                <a:solidFill>
                  <a:schemeClr val="bg1"/>
                </a:solidFill>
                <a:cs typeface="+mn-cs"/>
              </a:rPr>
              <a:t>بخش اول</a:t>
            </a:r>
            <a:endParaRPr lang="en-US" sz="1400" b="0" dirty="0">
              <a:solidFill>
                <a:schemeClr val="bg1"/>
              </a:solidFill>
              <a:cs typeface="+mn-cs"/>
            </a:endParaRPr>
          </a:p>
        </p:txBody>
      </p:sp>
      <p:graphicFrame>
        <p:nvGraphicFramePr>
          <p:cNvPr id="3" name="Table 2">
            <a:extLst>
              <a:ext uri="{FF2B5EF4-FFF2-40B4-BE49-F238E27FC236}">
                <a16:creationId xmlns:a16="http://schemas.microsoft.com/office/drawing/2014/main" id="{A7E74522-CB49-FC84-B46B-E3CC243C53D9}"/>
              </a:ext>
            </a:extLst>
          </p:cNvPr>
          <p:cNvGraphicFramePr>
            <a:graphicFrameLocks noGrp="1"/>
          </p:cNvGraphicFramePr>
          <p:nvPr>
            <p:extLst>
              <p:ext uri="{D42A27DB-BD31-4B8C-83A1-F6EECF244321}">
                <p14:modId xmlns:p14="http://schemas.microsoft.com/office/powerpoint/2010/main" val="841545430"/>
              </p:ext>
            </p:extLst>
          </p:nvPr>
        </p:nvGraphicFramePr>
        <p:xfrm>
          <a:off x="811524" y="1153876"/>
          <a:ext cx="7520952" cy="3001302"/>
        </p:xfrm>
        <a:graphic>
          <a:graphicData uri="http://schemas.openxmlformats.org/drawingml/2006/table">
            <a:tbl>
              <a:tblPr rtl="1" firstRow="1" firstCol="1" bandRow="1">
                <a:tableStyleId>{5A111915-BE36-4E01-A7E5-04B1672EAD32}</a:tableStyleId>
              </a:tblPr>
              <a:tblGrid>
                <a:gridCol w="2506984">
                  <a:extLst>
                    <a:ext uri="{9D8B030D-6E8A-4147-A177-3AD203B41FA5}">
                      <a16:colId xmlns:a16="http://schemas.microsoft.com/office/drawing/2014/main" val="20001"/>
                    </a:ext>
                  </a:extLst>
                </a:gridCol>
                <a:gridCol w="2506984">
                  <a:extLst>
                    <a:ext uri="{9D8B030D-6E8A-4147-A177-3AD203B41FA5}">
                      <a16:colId xmlns:a16="http://schemas.microsoft.com/office/drawing/2014/main" val="1241512539"/>
                    </a:ext>
                  </a:extLst>
                </a:gridCol>
                <a:gridCol w="2506984">
                  <a:extLst>
                    <a:ext uri="{9D8B030D-6E8A-4147-A177-3AD203B41FA5}">
                      <a16:colId xmlns:a16="http://schemas.microsoft.com/office/drawing/2014/main" val="2133737322"/>
                    </a:ext>
                  </a:extLst>
                </a:gridCol>
              </a:tblGrid>
              <a:tr h="594034">
                <a:tc>
                  <a:txBody>
                    <a:bodyPr/>
                    <a:lstStyle/>
                    <a:p>
                      <a:pPr algn="ctr" rtl="1">
                        <a:spcAft>
                          <a:spcPts val="0"/>
                        </a:spcAft>
                        <a:tabLst>
                          <a:tab pos="3543300" algn="l"/>
                        </a:tabLst>
                      </a:pPr>
                      <a:endParaRPr lang="en-US" sz="2000" b="1"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1">
                        <a:spcAft>
                          <a:spcPts val="0"/>
                        </a:spcAft>
                        <a:tabLst>
                          <a:tab pos="3543300" algn="l"/>
                        </a:tabLst>
                      </a:pPr>
                      <a:endParaRPr lang="en-US" sz="2000" b="1"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1">
                        <a:spcAft>
                          <a:spcPts val="0"/>
                        </a:spcAft>
                        <a:tabLst>
                          <a:tab pos="3543300" algn="l"/>
                        </a:tabLst>
                      </a:pPr>
                      <a:endParaRPr lang="en-US" sz="2000" b="1" dirty="0">
                        <a:effectLst/>
                        <a:latin typeface="Exo 2" panose="020B0604020202020204" charset="0"/>
                        <a:ea typeface="Times New Roman" panose="02020603050405020304" pitchFamily="18" charset="0"/>
                        <a:cs typeface="+mn-cs"/>
                      </a:endParaRPr>
                    </a:p>
                    <a:p>
                      <a:pPr algn="ctr" rtl="1">
                        <a:spcAft>
                          <a:spcPts val="0"/>
                        </a:spcAft>
                        <a:tabLst>
                          <a:tab pos="3543300" algn="l"/>
                        </a:tabLst>
                      </a:pPr>
                      <a:endParaRPr lang="en-US" sz="2000" b="1" dirty="0">
                        <a:effectLst/>
                        <a:latin typeface="Exo 2" panose="020B0604020202020204" charset="0"/>
                        <a:ea typeface="Times New Roman" panose="02020603050405020304" pitchFamily="18" charset="0"/>
                        <a:cs typeface="+mn-cs"/>
                      </a:endParaRPr>
                    </a:p>
                    <a:p>
                      <a:pPr algn="ctr" rtl="1">
                        <a:spcAft>
                          <a:spcPts val="0"/>
                        </a:spcAft>
                        <a:tabLst>
                          <a:tab pos="3543300" algn="l"/>
                        </a:tabLst>
                      </a:pPr>
                      <a:endParaRPr lang="en-US" sz="2000" b="1" dirty="0">
                        <a:effectLst/>
                        <a:latin typeface="Exo 2" panose="020B0604020202020204" charset="0"/>
                        <a:ea typeface="Times New Roman" panose="02020603050405020304" pitchFamily="18" charset="0"/>
                        <a:cs typeface="+mn-cs"/>
                      </a:endParaRPr>
                    </a:p>
                    <a:p>
                      <a:pPr algn="ctr" rtl="1">
                        <a:spcAft>
                          <a:spcPts val="0"/>
                        </a:spcAft>
                        <a:tabLst>
                          <a:tab pos="3543300" algn="l"/>
                        </a:tabLst>
                      </a:pPr>
                      <a:endParaRPr lang="en-US" sz="2000" b="1" dirty="0">
                        <a:effectLst/>
                        <a:latin typeface="Exo 2" panose="020B0604020202020204" charset="0"/>
                        <a:ea typeface="Times New Roman" panose="02020603050405020304" pitchFamily="18" charset="0"/>
                        <a:cs typeface="+mn-cs"/>
                      </a:endParaRPr>
                    </a:p>
                  </a:txBody>
                  <a:tcPr marL="0" marR="0" marT="0" marB="0" anchor="ctr"/>
                </a:tc>
                <a:extLst>
                  <a:ext uri="{0D108BD9-81ED-4DB2-BD59-A6C34878D82A}">
                    <a16:rowId xmlns:a16="http://schemas.microsoft.com/office/drawing/2014/main" val="10000"/>
                  </a:ext>
                </a:extLst>
              </a:tr>
              <a:tr h="594034">
                <a:tc>
                  <a:txBody>
                    <a:bodyPr/>
                    <a:lstStyle/>
                    <a:p>
                      <a:pPr algn="ctr" rtl="0">
                        <a:spcAft>
                          <a:spcPts val="0"/>
                        </a:spcAft>
                        <a:tabLst>
                          <a:tab pos="3543300" algn="l"/>
                        </a:tabLst>
                      </a:pPr>
                      <a:r>
                        <a:rPr lang="en-US" sz="1800" b="0" dirty="0" err="1">
                          <a:effectLst/>
                          <a:latin typeface="Exo 2" panose="020B0604020202020204" charset="0"/>
                        </a:rPr>
                        <a:t>BeautifulSoup</a:t>
                      </a:r>
                      <a:endParaRPr lang="en-US" sz="1800" b="0"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0">
                        <a:spcAft>
                          <a:spcPts val="0"/>
                        </a:spcAft>
                        <a:tabLst>
                          <a:tab pos="3543300" algn="l"/>
                        </a:tabLst>
                      </a:pPr>
                      <a:r>
                        <a:rPr lang="en-US" sz="1800" dirty="0" err="1">
                          <a:effectLst/>
                          <a:latin typeface="Exo 2" panose="020B0604020202020204" charset="0"/>
                        </a:rPr>
                        <a:t>cURL</a:t>
                      </a:r>
                      <a:endParaRPr lang="en-US" sz="1800"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0">
                        <a:spcAft>
                          <a:spcPts val="0"/>
                        </a:spcAft>
                        <a:tabLst>
                          <a:tab pos="3543300" algn="l"/>
                        </a:tabLst>
                      </a:pPr>
                      <a:r>
                        <a:rPr lang="en-US" sz="1800" dirty="0">
                          <a:effectLst/>
                          <a:latin typeface="Exo 2" panose="020B0604020202020204" charset="0"/>
                        </a:rPr>
                        <a:t>jQuery</a:t>
                      </a:r>
                      <a:endParaRPr lang="en-US" sz="1800" dirty="0">
                        <a:effectLst/>
                        <a:latin typeface="Exo 2" panose="020B0604020202020204" charset="0"/>
                        <a:ea typeface="Times New Roman" panose="02020603050405020304" pitchFamily="18" charset="0"/>
                        <a:cs typeface="+mn-cs"/>
                      </a:endParaRPr>
                    </a:p>
                  </a:txBody>
                  <a:tcPr marL="0" marR="0" marT="0" marB="0" anchor="ctr"/>
                </a:tc>
                <a:extLst>
                  <a:ext uri="{0D108BD9-81ED-4DB2-BD59-A6C34878D82A}">
                    <a16:rowId xmlns:a16="http://schemas.microsoft.com/office/drawing/2014/main" val="10002"/>
                  </a:ext>
                </a:extLst>
              </a:tr>
              <a:tr h="594034">
                <a:tc>
                  <a:txBody>
                    <a:bodyPr/>
                    <a:lstStyle/>
                    <a:p>
                      <a:pPr algn="ctr" rtl="0">
                        <a:spcAft>
                          <a:spcPts val="0"/>
                        </a:spcAft>
                        <a:tabLst>
                          <a:tab pos="3543300" algn="l"/>
                        </a:tabLst>
                      </a:pPr>
                      <a:r>
                        <a:rPr lang="en-US" sz="1800" b="0" dirty="0">
                          <a:effectLst/>
                          <a:latin typeface="Exo 2" panose="020B0604020202020204" charset="0"/>
                        </a:rPr>
                        <a:t>Scrapy</a:t>
                      </a:r>
                      <a:endParaRPr lang="en-US" sz="1800" b="0"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0">
                        <a:spcAft>
                          <a:spcPts val="0"/>
                        </a:spcAft>
                        <a:tabLst>
                          <a:tab pos="3543300" algn="l"/>
                        </a:tabLst>
                      </a:pPr>
                      <a:r>
                        <a:rPr lang="en-US" sz="1800" dirty="0">
                          <a:effectLst/>
                          <a:latin typeface="Exo 2" panose="020B0604020202020204" charset="0"/>
                        </a:rPr>
                        <a:t>Simple HTML DOM</a:t>
                      </a:r>
                      <a:endParaRPr lang="en-US" sz="1800"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0">
                        <a:spcAft>
                          <a:spcPts val="0"/>
                        </a:spcAft>
                        <a:tabLst>
                          <a:tab pos="3543300" algn="l"/>
                        </a:tabLst>
                      </a:pPr>
                      <a:r>
                        <a:rPr lang="en-US" sz="1800" dirty="0">
                          <a:effectLst/>
                          <a:latin typeface="Exo 2" panose="020B0604020202020204" charset="0"/>
                        </a:rPr>
                        <a:t>Puppeteer</a:t>
                      </a:r>
                      <a:endParaRPr lang="en-US" sz="1800" dirty="0">
                        <a:effectLst/>
                        <a:latin typeface="Exo 2" panose="020B0604020202020204" charset="0"/>
                        <a:ea typeface="Times New Roman" panose="02020603050405020304" pitchFamily="18" charset="0"/>
                        <a:cs typeface="+mn-cs"/>
                      </a:endParaRPr>
                    </a:p>
                  </a:txBody>
                  <a:tcPr marL="0" marR="0" marT="0" marB="0" anchor="ctr"/>
                </a:tc>
                <a:extLst>
                  <a:ext uri="{0D108BD9-81ED-4DB2-BD59-A6C34878D82A}">
                    <a16:rowId xmlns:a16="http://schemas.microsoft.com/office/drawing/2014/main" val="10003"/>
                  </a:ext>
                </a:extLst>
              </a:tr>
              <a:tr h="594034">
                <a:tc>
                  <a:txBody>
                    <a:bodyPr/>
                    <a:lstStyle/>
                    <a:p>
                      <a:pPr algn="ctr" rtl="0">
                        <a:spcAft>
                          <a:spcPts val="0"/>
                        </a:spcAft>
                        <a:tabLst>
                          <a:tab pos="3543300" algn="l"/>
                        </a:tabLst>
                      </a:pPr>
                      <a:r>
                        <a:rPr lang="en-US" sz="1800" b="0" dirty="0">
                          <a:effectLst/>
                          <a:latin typeface="Exo 2" panose="020B0604020202020204" charset="0"/>
                        </a:rPr>
                        <a:t>Selenium</a:t>
                      </a:r>
                      <a:endParaRPr lang="en-US" sz="1800" b="0"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0">
                        <a:spcAft>
                          <a:spcPts val="0"/>
                        </a:spcAft>
                        <a:tabLst>
                          <a:tab pos="3543300" algn="l"/>
                        </a:tabLst>
                      </a:pPr>
                      <a:r>
                        <a:rPr lang="en-US" sz="1800" dirty="0">
                          <a:effectLst/>
                          <a:latin typeface="Exo 2" panose="020B0604020202020204" charset="0"/>
                        </a:rPr>
                        <a:t>Goutte</a:t>
                      </a:r>
                      <a:endParaRPr lang="en-US" sz="1800" dirty="0">
                        <a:effectLst/>
                        <a:latin typeface="Exo 2" panose="020B0604020202020204" charset="0"/>
                        <a:ea typeface="Times New Roman" panose="02020603050405020304" pitchFamily="18" charset="0"/>
                        <a:cs typeface="+mn-cs"/>
                      </a:endParaRPr>
                    </a:p>
                  </a:txBody>
                  <a:tcPr marL="0" marR="0" marT="0" marB="0" anchor="ctr"/>
                </a:tc>
                <a:tc>
                  <a:txBody>
                    <a:bodyPr/>
                    <a:lstStyle/>
                    <a:p>
                      <a:pPr algn="ctr" rtl="0">
                        <a:spcAft>
                          <a:spcPts val="0"/>
                        </a:spcAft>
                        <a:tabLst>
                          <a:tab pos="3543300" algn="l"/>
                        </a:tabLst>
                      </a:pPr>
                      <a:r>
                        <a:rPr lang="en-US" sz="1800" dirty="0">
                          <a:effectLst/>
                          <a:latin typeface="Exo 2" panose="020B0604020202020204" charset="0"/>
                        </a:rPr>
                        <a:t>X-Ray</a:t>
                      </a:r>
                      <a:endParaRPr lang="en-US" sz="1800" dirty="0">
                        <a:effectLst/>
                        <a:latin typeface="Exo 2" panose="020B0604020202020204" charset="0"/>
                        <a:ea typeface="Times New Roman" panose="02020603050405020304" pitchFamily="18" charset="0"/>
                        <a:cs typeface="+mn-cs"/>
                      </a:endParaRPr>
                    </a:p>
                  </a:txBody>
                  <a:tcPr marL="0" marR="0" marT="0" marB="0" anchor="ctr"/>
                </a:tc>
                <a:extLst>
                  <a:ext uri="{0D108BD9-81ED-4DB2-BD59-A6C34878D82A}">
                    <a16:rowId xmlns:a16="http://schemas.microsoft.com/office/drawing/2014/main" val="10004"/>
                  </a:ext>
                </a:extLst>
              </a:tr>
            </a:tbl>
          </a:graphicData>
        </a:graphic>
      </p:graphicFrame>
      <p:grpSp>
        <p:nvGrpSpPr>
          <p:cNvPr id="17" name="Group 16">
            <a:extLst>
              <a:ext uri="{FF2B5EF4-FFF2-40B4-BE49-F238E27FC236}">
                <a16:creationId xmlns:a16="http://schemas.microsoft.com/office/drawing/2014/main" id="{CC821DAF-64FD-8EBB-9D59-1F5ADFB36221}"/>
              </a:ext>
            </a:extLst>
          </p:cNvPr>
          <p:cNvGrpSpPr/>
          <p:nvPr/>
        </p:nvGrpSpPr>
        <p:grpSpPr>
          <a:xfrm>
            <a:off x="985062" y="1297587"/>
            <a:ext cx="7173877" cy="900000"/>
            <a:chOff x="1260176" y="1712256"/>
            <a:chExt cx="7173877" cy="900000"/>
          </a:xfrm>
        </p:grpSpPr>
        <p:pic>
          <p:nvPicPr>
            <p:cNvPr id="10" name="Picture 9">
              <a:extLst>
                <a:ext uri="{FF2B5EF4-FFF2-40B4-BE49-F238E27FC236}">
                  <a16:creationId xmlns:a16="http://schemas.microsoft.com/office/drawing/2014/main" id="{01957C4F-100A-08C4-8899-C3ED59480E4F}"/>
                </a:ext>
              </a:extLst>
            </p:cNvPr>
            <p:cNvPicPr>
              <a:picLocks noChangeAspect="1"/>
            </p:cNvPicPr>
            <p:nvPr/>
          </p:nvPicPr>
          <p:blipFill>
            <a:blip r:embed="rId4"/>
            <a:stretch>
              <a:fillRect/>
            </a:stretch>
          </p:blipFill>
          <p:spPr>
            <a:xfrm>
              <a:off x="6358272" y="1712256"/>
              <a:ext cx="2075781" cy="900000"/>
            </a:xfrm>
            <a:prstGeom prst="rect">
              <a:avLst/>
            </a:prstGeom>
          </p:spPr>
        </p:pic>
        <p:pic>
          <p:nvPicPr>
            <p:cNvPr id="14" name="Picture 13">
              <a:extLst>
                <a:ext uri="{FF2B5EF4-FFF2-40B4-BE49-F238E27FC236}">
                  <a16:creationId xmlns:a16="http://schemas.microsoft.com/office/drawing/2014/main" id="{EF3F6AD7-1133-BC20-844B-BA28BF713D18}"/>
                </a:ext>
              </a:extLst>
            </p:cNvPr>
            <p:cNvPicPr>
              <a:picLocks noChangeAspect="1"/>
            </p:cNvPicPr>
            <p:nvPr/>
          </p:nvPicPr>
          <p:blipFill>
            <a:blip r:embed="rId5"/>
            <a:stretch>
              <a:fillRect/>
            </a:stretch>
          </p:blipFill>
          <p:spPr>
            <a:xfrm>
              <a:off x="3809227" y="1712256"/>
              <a:ext cx="2075781" cy="900000"/>
            </a:xfrm>
            <a:prstGeom prst="rect">
              <a:avLst/>
            </a:prstGeom>
          </p:spPr>
        </p:pic>
        <p:pic>
          <p:nvPicPr>
            <p:cNvPr id="16" name="Picture 15">
              <a:extLst>
                <a:ext uri="{FF2B5EF4-FFF2-40B4-BE49-F238E27FC236}">
                  <a16:creationId xmlns:a16="http://schemas.microsoft.com/office/drawing/2014/main" id="{2BE8C53C-4F80-6E0A-5584-993F67DF95A8}"/>
                </a:ext>
              </a:extLst>
            </p:cNvPr>
            <p:cNvPicPr>
              <a:picLocks noChangeAspect="1"/>
            </p:cNvPicPr>
            <p:nvPr/>
          </p:nvPicPr>
          <p:blipFill>
            <a:blip r:embed="rId6"/>
            <a:stretch>
              <a:fillRect/>
            </a:stretch>
          </p:blipFill>
          <p:spPr>
            <a:xfrm>
              <a:off x="1260176" y="1712256"/>
              <a:ext cx="2075788" cy="900000"/>
            </a:xfrm>
            <a:prstGeom prst="rect">
              <a:avLst/>
            </a:prstGeom>
          </p:spPr>
        </p:pic>
      </p:grpSp>
    </p:spTree>
    <p:extLst>
      <p:ext uri="{BB962C8B-B14F-4D97-AF65-F5344CB8AC3E}">
        <p14:creationId xmlns:p14="http://schemas.microsoft.com/office/powerpoint/2010/main" val="1624404348"/>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Saleh">
      <a:majorFont>
        <a:latin typeface="Times New Roman"/>
        <a:ea typeface=""/>
        <a:cs typeface="Sahel Black"/>
      </a:majorFont>
      <a:minorFont>
        <a:latin typeface="Times New Roman"/>
        <a:ea typeface=""/>
        <a:cs typeface="Sahe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6559</TotalTime>
  <Words>639</Words>
  <Application>Microsoft Office PowerPoint</Application>
  <PresentationFormat>On-screen Show (16:9)</PresentationFormat>
  <Paragraphs>119</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Righteous</vt:lpstr>
      <vt:lpstr>Roboto Condensed Light</vt:lpstr>
      <vt:lpstr>Exo 2</vt:lpstr>
      <vt:lpstr>Wingdings</vt:lpstr>
      <vt:lpstr>Verdana</vt:lpstr>
      <vt:lpstr>Fira Sans Extra Condensed Medium</vt:lpstr>
      <vt:lpstr>Tech Newsletter by Slidesgo</vt:lpstr>
      <vt:lpstr>PowerPoint Presentation</vt:lpstr>
      <vt:lpstr>وب اسکرپینگ مدیریت جمع‌آوری داده‌های اینترنتی</vt:lpstr>
      <vt:lpstr>فهرست مطالب</vt:lpstr>
      <vt:lpstr>مقدمه</vt:lpstr>
      <vt:lpstr>مقدمه</vt:lpstr>
      <vt:lpstr>تعریف وب اسکرپینگ</vt:lpstr>
      <vt:lpstr>چرا باید از وب اسکرپینگ استفاده نمود؟</vt:lpstr>
      <vt:lpstr>نمونه‌ای از سرویس‌های داخلی</vt:lpstr>
      <vt:lpstr>کتابخانه‌های وب اسکرپینگ</vt:lpstr>
      <vt:lpstr>روش‌های وب اسکرپینگ</vt:lpstr>
      <vt:lpstr>تعریف API</vt:lpstr>
      <vt:lpstr>مثالی از API</vt:lpstr>
      <vt:lpstr>مراحل انجام پروژه</vt:lpstr>
      <vt:lpstr>بررسی اولیه</vt:lpstr>
      <vt:lpstr>انواع درخواست‌ها بر روی API دیجیکالا</vt:lpstr>
      <vt:lpstr>فیلتر کردن داده‌های ورودی</vt:lpstr>
      <vt:lpstr>ذخیره‌سازی در پایگاه داده</vt:lpstr>
      <vt:lpstr>ساخت فایل اکسل</vt:lpstr>
      <vt:lpstr>مشاهده خروجی</vt:lpstr>
      <vt:lpstr>سپاس از توجه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طراحی الگوریتم اجماع امن برای به‌کارگیری در بلاک‌چین</dc:title>
  <dc:creator>PC</dc:creator>
  <cp:lastModifiedBy>PC</cp:lastModifiedBy>
  <cp:revision>99</cp:revision>
  <dcterms:modified xsi:type="dcterms:W3CDTF">2024-02-14T16:44:08Z</dcterms:modified>
</cp:coreProperties>
</file>